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3.xml" ContentType="application/vnd.openxmlformats-officedocument.drawingml.chart+xml"/>
  <Override PartName="/ppt/theme/themeOverride2.xml" ContentType="application/vnd.openxmlformats-officedocument.themeOverr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2"/>
  </p:notesMasterIdLst>
  <p:handoutMasterIdLst>
    <p:handoutMasterId r:id="rId53"/>
  </p:handoutMasterIdLst>
  <p:sldIdLst>
    <p:sldId id="701" r:id="rId2"/>
    <p:sldId id="826" r:id="rId3"/>
    <p:sldId id="787" r:id="rId4"/>
    <p:sldId id="793" r:id="rId5"/>
    <p:sldId id="756" r:id="rId6"/>
    <p:sldId id="767" r:id="rId7"/>
    <p:sldId id="829" r:id="rId8"/>
    <p:sldId id="785" r:id="rId9"/>
    <p:sldId id="795" r:id="rId10"/>
    <p:sldId id="775" r:id="rId11"/>
    <p:sldId id="773" r:id="rId12"/>
    <p:sldId id="776" r:id="rId13"/>
    <p:sldId id="788" r:id="rId14"/>
    <p:sldId id="789" r:id="rId15"/>
    <p:sldId id="815" r:id="rId16"/>
    <p:sldId id="819" r:id="rId17"/>
    <p:sldId id="820" r:id="rId18"/>
    <p:sldId id="828" r:id="rId19"/>
    <p:sldId id="781" r:id="rId20"/>
    <p:sldId id="796" r:id="rId21"/>
    <p:sldId id="783" r:id="rId22"/>
    <p:sldId id="832" r:id="rId23"/>
    <p:sldId id="822" r:id="rId24"/>
    <p:sldId id="790" r:id="rId25"/>
    <p:sldId id="778" r:id="rId26"/>
    <p:sldId id="779" r:id="rId27"/>
    <p:sldId id="791" r:id="rId28"/>
    <p:sldId id="814" r:id="rId29"/>
    <p:sldId id="811" r:id="rId30"/>
    <p:sldId id="792" r:id="rId31"/>
    <p:sldId id="821" r:id="rId32"/>
    <p:sldId id="758" r:id="rId33"/>
    <p:sldId id="759" r:id="rId34"/>
    <p:sldId id="797" r:id="rId35"/>
    <p:sldId id="798" r:id="rId36"/>
    <p:sldId id="799" r:id="rId37"/>
    <p:sldId id="800" r:id="rId38"/>
    <p:sldId id="830" r:id="rId39"/>
    <p:sldId id="831" r:id="rId40"/>
    <p:sldId id="813" r:id="rId41"/>
    <p:sldId id="807" r:id="rId42"/>
    <p:sldId id="806" r:id="rId43"/>
    <p:sldId id="771" r:id="rId44"/>
    <p:sldId id="802" r:id="rId45"/>
    <p:sldId id="803" r:id="rId46"/>
    <p:sldId id="804" r:id="rId47"/>
    <p:sldId id="823" r:id="rId48"/>
    <p:sldId id="809" r:id="rId49"/>
    <p:sldId id="825" r:id="rId50"/>
    <p:sldId id="704" r:id="rId51"/>
  </p:sldIdLst>
  <p:sldSz cx="9144000" cy="6858000" type="screen4x3"/>
  <p:notesSz cx="7132638" cy="9418638"/>
  <p:embeddedFontLst>
    <p:embeddedFont>
      <p:font typeface="Helvetica" pitchFamily="34" charset="0"/>
      <p:regular r:id="rId54"/>
      <p:bold r:id="rId55"/>
      <p:italic r:id="rId56"/>
      <p:boldItalic r:id="rId57"/>
    </p:embeddedFont>
    <p:embeddedFont>
      <p:font typeface="Times" pitchFamily="18" charset="0"/>
      <p:regular r:id="rId58"/>
      <p:bold r:id="rId59"/>
      <p:italic r:id="rId60"/>
      <p:boldItalic r:id="rId61"/>
    </p:embeddedFont>
    <p:embeddedFont>
      <p:font typeface="Calibri" pitchFamily="34" charset="0"/>
      <p:regular r:id="rId62"/>
      <p:bold r:id="rId63"/>
      <p:italic r:id="rId64"/>
      <p:boldItalic r:id="rId65"/>
    </p:embeddedFont>
    <p:embeddedFont>
      <p:font typeface="Consolas" pitchFamily="49" charset="0"/>
      <p:regular r:id="rId66"/>
      <p:bold r:id="rId67"/>
      <p:italic r:id="rId68"/>
      <p:boldItalic r:id="rId69"/>
    </p:embeddedFont>
    <p:embeddedFont>
      <p:font typeface="Segoe Script" pitchFamily="34" charset="0"/>
      <p:regular r:id="rId70"/>
      <p:bold r:id="rId71"/>
    </p:embeddedFont>
    <p:embeddedFont>
      <p:font typeface="Britannic Bold" charset="0"/>
      <p:regular r:id="rId72"/>
    </p:embeddedFont>
    <p:embeddedFont>
      <p:font typeface="Lane - Upper" pitchFamily="2" charset="0"/>
      <p:regular r:id="rId73"/>
    </p:embeddedFont>
  </p:embeddedFontLst>
  <p:defaultTextStyle>
    <a:defPPr>
      <a:defRPr lang="en-US"/>
    </a:defPPr>
    <a:lvl1pPr algn="ctr" rtl="0" fontAlgn="base">
      <a:spcBef>
        <a:spcPct val="0"/>
      </a:spcBef>
      <a:spcAft>
        <a:spcPct val="0"/>
      </a:spcAft>
      <a:defRPr sz="1600" kern="1200" baseline="-25000">
        <a:solidFill>
          <a:schemeClr val="tx1"/>
        </a:solidFill>
        <a:latin typeface="Arial" charset="0"/>
        <a:ea typeface="+mn-ea"/>
        <a:cs typeface="+mn-cs"/>
      </a:defRPr>
    </a:lvl1pPr>
    <a:lvl2pPr marL="457200" algn="ctr" rtl="0" fontAlgn="base">
      <a:spcBef>
        <a:spcPct val="0"/>
      </a:spcBef>
      <a:spcAft>
        <a:spcPct val="0"/>
      </a:spcAft>
      <a:defRPr sz="1600" kern="1200" baseline="-25000">
        <a:solidFill>
          <a:schemeClr val="tx1"/>
        </a:solidFill>
        <a:latin typeface="Arial" charset="0"/>
        <a:ea typeface="+mn-ea"/>
        <a:cs typeface="+mn-cs"/>
      </a:defRPr>
    </a:lvl2pPr>
    <a:lvl3pPr marL="914400" algn="ctr" rtl="0" fontAlgn="base">
      <a:spcBef>
        <a:spcPct val="0"/>
      </a:spcBef>
      <a:spcAft>
        <a:spcPct val="0"/>
      </a:spcAft>
      <a:defRPr sz="1600" kern="1200" baseline="-25000">
        <a:solidFill>
          <a:schemeClr val="tx1"/>
        </a:solidFill>
        <a:latin typeface="Arial" charset="0"/>
        <a:ea typeface="+mn-ea"/>
        <a:cs typeface="+mn-cs"/>
      </a:defRPr>
    </a:lvl3pPr>
    <a:lvl4pPr marL="1371600" algn="ctr" rtl="0" fontAlgn="base">
      <a:spcBef>
        <a:spcPct val="0"/>
      </a:spcBef>
      <a:spcAft>
        <a:spcPct val="0"/>
      </a:spcAft>
      <a:defRPr sz="1600" kern="1200" baseline="-25000">
        <a:solidFill>
          <a:schemeClr val="tx1"/>
        </a:solidFill>
        <a:latin typeface="Arial" charset="0"/>
        <a:ea typeface="+mn-ea"/>
        <a:cs typeface="+mn-cs"/>
      </a:defRPr>
    </a:lvl4pPr>
    <a:lvl5pPr marL="1828800" algn="ctr" rtl="0" fontAlgn="base">
      <a:spcBef>
        <a:spcPct val="0"/>
      </a:spcBef>
      <a:spcAft>
        <a:spcPct val="0"/>
      </a:spcAft>
      <a:defRPr sz="1600" kern="1200" baseline="-25000">
        <a:solidFill>
          <a:schemeClr val="tx1"/>
        </a:solidFill>
        <a:latin typeface="Arial" charset="0"/>
        <a:ea typeface="+mn-ea"/>
        <a:cs typeface="+mn-cs"/>
      </a:defRPr>
    </a:lvl5pPr>
    <a:lvl6pPr marL="2286000" algn="l" defTabSz="914400" rtl="0" eaLnBrk="1" latinLnBrk="0" hangingPunct="1">
      <a:defRPr sz="1600" kern="1200" baseline="-25000">
        <a:solidFill>
          <a:schemeClr val="tx1"/>
        </a:solidFill>
        <a:latin typeface="Arial" charset="0"/>
        <a:ea typeface="+mn-ea"/>
        <a:cs typeface="+mn-cs"/>
      </a:defRPr>
    </a:lvl6pPr>
    <a:lvl7pPr marL="2743200" algn="l" defTabSz="914400" rtl="0" eaLnBrk="1" latinLnBrk="0" hangingPunct="1">
      <a:defRPr sz="1600" kern="1200" baseline="-25000">
        <a:solidFill>
          <a:schemeClr val="tx1"/>
        </a:solidFill>
        <a:latin typeface="Arial" charset="0"/>
        <a:ea typeface="+mn-ea"/>
        <a:cs typeface="+mn-cs"/>
      </a:defRPr>
    </a:lvl7pPr>
    <a:lvl8pPr marL="3200400" algn="l" defTabSz="914400" rtl="0" eaLnBrk="1" latinLnBrk="0" hangingPunct="1">
      <a:defRPr sz="1600" kern="1200" baseline="-25000">
        <a:solidFill>
          <a:schemeClr val="tx1"/>
        </a:solidFill>
        <a:latin typeface="Arial" charset="0"/>
        <a:ea typeface="+mn-ea"/>
        <a:cs typeface="+mn-cs"/>
      </a:defRPr>
    </a:lvl8pPr>
    <a:lvl9pPr marL="3657600" algn="l" defTabSz="914400" rtl="0" eaLnBrk="1" latinLnBrk="0" hangingPunct="1">
      <a:defRPr sz="1600" kern="1200" baseline="-250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FF00"/>
    <a:srgbClr val="E68900"/>
    <a:srgbClr val="00FF99"/>
    <a:srgbClr val="FF0000"/>
    <a:srgbClr val="933E2D"/>
    <a:srgbClr val="00467F"/>
    <a:srgbClr val="999999"/>
    <a:srgbClr val="333333"/>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65" autoAdjust="0"/>
    <p:restoredTop sz="86323" autoAdjust="0"/>
  </p:normalViewPr>
  <p:slideViewPr>
    <p:cSldViewPr>
      <p:cViewPr>
        <p:scale>
          <a:sx n="70" d="100"/>
          <a:sy n="70" d="100"/>
        </p:scale>
        <p:origin x="-1236" y="-180"/>
      </p:cViewPr>
      <p:guideLst>
        <p:guide orient="horz" pos="1152"/>
        <p:guide orient="horz" pos="2976"/>
        <p:guide orient="horz" pos="672"/>
        <p:guide pos="5424"/>
        <p:guide pos="336"/>
        <p:guide pos="672"/>
        <p:guide pos="1008"/>
        <p:guide pos="2832"/>
      </p:guideLst>
    </p:cSldViewPr>
  </p:slideViewPr>
  <p:outlineViewPr>
    <p:cViewPr>
      <p:scale>
        <a:sx n="33" d="100"/>
        <a:sy n="33" d="100"/>
      </p:scale>
      <p:origin x="0" y="933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5" d="100"/>
          <a:sy n="85" d="100"/>
        </p:scale>
        <p:origin x="-3840" y="-96"/>
      </p:cViewPr>
      <p:guideLst>
        <p:guide orient="horz" pos="2966"/>
        <p:guide pos="224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3" Type="http://schemas.openxmlformats.org/officeDocument/2006/relationships/font" Target="fonts/font10.fntdata"/><Relationship Id="rId68" Type="http://schemas.openxmlformats.org/officeDocument/2006/relationships/font" Target="fonts/font15.fntdata"/><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18.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font" Target="fonts/font5.fntdata"/><Relationship Id="rId66" Type="http://schemas.openxmlformats.org/officeDocument/2006/relationships/font" Target="fonts/font13.fntdata"/><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61"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oleObject" Target="file:///C:\Users\richard\Downloads\Analytics_www.discountvouchers.co.uk_20110207-20110309_(SiteSearchKeywordReport).csv"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file:///\\SEOGADGET_HQ\Public_hdd1\Clients\Net%20Cars\KW%20Research\Net%20Cars%20Keyword%20Research%20FINAL.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file:///\\SEOGADGET_HQ\Public_hdd1\Clients\AllKids\Keyword%20Research\Keyword%20Research.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597850870391746E-2"/>
          <c:y val="1.6001361009674277E-2"/>
          <c:w val="0.89916607798204651"/>
          <c:h val="0.74328223421960693"/>
        </c:manualLayout>
      </c:layout>
      <c:barChart>
        <c:barDir val="col"/>
        <c:grouping val="clustered"/>
        <c:varyColors val="0"/>
        <c:ser>
          <c:idx val="0"/>
          <c:order val="0"/>
          <c:invertIfNegative val="0"/>
          <c:cat>
            <c:strRef>
              <c:f>Analytics_www.discountvouchers.!$A$47:$A$79</c:f>
              <c:strCache>
                <c:ptCount val="33"/>
                <c:pt idx="0">
                  <c:v>bowling</c:v>
                </c:pt>
                <c:pt idx="1">
                  <c:v>vue</c:v>
                </c:pt>
                <c:pt idx="2">
                  <c:v>vue cinema</c:v>
                </c:pt>
                <c:pt idx="3">
                  <c:v>toni and guy</c:v>
                </c:pt>
                <c:pt idx="4">
                  <c:v>amf bowling</c:v>
                </c:pt>
                <c:pt idx="5">
                  <c:v>warwick castle</c:v>
                </c:pt>
                <c:pt idx="6">
                  <c:v>costa coffee</c:v>
                </c:pt>
                <c:pt idx="7">
                  <c:v>london aquarium</c:v>
                </c:pt>
                <c:pt idx="8">
                  <c:v>restaurants</c:v>
                </c:pt>
                <c:pt idx="9">
                  <c:v>diggerland</c:v>
                </c:pt>
                <c:pt idx="10">
                  <c:v>hollywood bowl</c:v>
                </c:pt>
                <c:pt idx="11">
                  <c:v>wagamamas</c:v>
                </c:pt>
                <c:pt idx="12">
                  <c:v>the deep</c:v>
                </c:pt>
                <c:pt idx="13">
                  <c:v>brewers fayre</c:v>
                </c:pt>
                <c:pt idx="14">
                  <c:v>sealife centre</c:v>
                </c:pt>
                <c:pt idx="15">
                  <c:v>ten pin bowling</c:v>
                </c:pt>
                <c:pt idx="16">
                  <c:v>rainforest cafe</c:v>
                </c:pt>
                <c:pt idx="17">
                  <c:v>sea life centre</c:v>
                </c:pt>
                <c:pt idx="18">
                  <c:v>bowlplex</c:v>
                </c:pt>
                <c:pt idx="19">
                  <c:v>megabowl</c:v>
                </c:pt>
                <c:pt idx="20">
                  <c:v>cotswold wildlife park</c:v>
                </c:pt>
                <c:pt idx="21">
                  <c:v>hard rock cafe</c:v>
                </c:pt>
                <c:pt idx="22">
                  <c:v>sealife</c:v>
                </c:pt>
                <c:pt idx="23">
                  <c:v>odeon cinema</c:v>
                </c:pt>
                <c:pt idx="24">
                  <c:v>merlin pass</c:v>
                </c:pt>
                <c:pt idx="25">
                  <c:v>gbk</c:v>
                </c:pt>
                <c:pt idx="26">
                  <c:v>cinema tickets</c:v>
                </c:pt>
                <c:pt idx="27">
                  <c:v>toni</c:v>
                </c:pt>
                <c:pt idx="28">
                  <c:v>tenpin bowling</c:v>
                </c:pt>
                <c:pt idx="29">
                  <c:v>wetherspoons</c:v>
                </c:pt>
                <c:pt idx="30">
                  <c:v>showcase cinema</c:v>
                </c:pt>
                <c:pt idx="31">
                  <c:v>black country museum</c:v>
                </c:pt>
                <c:pt idx="32">
                  <c:v>build a bear</c:v>
                </c:pt>
              </c:strCache>
            </c:strRef>
          </c:cat>
          <c:val>
            <c:numRef>
              <c:f>Analytics_www.discountvouchers.!$B$47:$B$79</c:f>
              <c:numCache>
                <c:formatCode>General</c:formatCode>
                <c:ptCount val="33"/>
                <c:pt idx="0">
                  <c:v>2007</c:v>
                </c:pt>
                <c:pt idx="1">
                  <c:v>1863</c:v>
                </c:pt>
                <c:pt idx="2">
                  <c:v>1425</c:v>
                </c:pt>
                <c:pt idx="3">
                  <c:v>1145</c:v>
                </c:pt>
                <c:pt idx="4">
                  <c:v>974</c:v>
                </c:pt>
                <c:pt idx="5">
                  <c:v>903</c:v>
                </c:pt>
                <c:pt idx="6">
                  <c:v>808</c:v>
                </c:pt>
                <c:pt idx="7">
                  <c:v>801</c:v>
                </c:pt>
                <c:pt idx="8">
                  <c:v>775</c:v>
                </c:pt>
                <c:pt idx="9">
                  <c:v>757</c:v>
                </c:pt>
                <c:pt idx="10">
                  <c:v>755</c:v>
                </c:pt>
                <c:pt idx="11">
                  <c:v>720</c:v>
                </c:pt>
                <c:pt idx="12">
                  <c:v>676</c:v>
                </c:pt>
                <c:pt idx="13">
                  <c:v>663</c:v>
                </c:pt>
                <c:pt idx="14">
                  <c:v>635</c:v>
                </c:pt>
                <c:pt idx="15">
                  <c:v>630</c:v>
                </c:pt>
                <c:pt idx="16">
                  <c:v>622</c:v>
                </c:pt>
                <c:pt idx="17">
                  <c:v>601</c:v>
                </c:pt>
                <c:pt idx="18">
                  <c:v>565</c:v>
                </c:pt>
                <c:pt idx="19">
                  <c:v>532</c:v>
                </c:pt>
                <c:pt idx="20">
                  <c:v>529</c:v>
                </c:pt>
                <c:pt idx="21">
                  <c:v>526</c:v>
                </c:pt>
                <c:pt idx="22">
                  <c:v>520</c:v>
                </c:pt>
                <c:pt idx="23">
                  <c:v>505</c:v>
                </c:pt>
                <c:pt idx="24">
                  <c:v>495</c:v>
                </c:pt>
                <c:pt idx="25">
                  <c:v>477</c:v>
                </c:pt>
                <c:pt idx="26">
                  <c:v>464</c:v>
                </c:pt>
                <c:pt idx="27">
                  <c:v>447</c:v>
                </c:pt>
                <c:pt idx="28">
                  <c:v>446</c:v>
                </c:pt>
                <c:pt idx="29">
                  <c:v>432</c:v>
                </c:pt>
                <c:pt idx="30">
                  <c:v>387</c:v>
                </c:pt>
                <c:pt idx="31">
                  <c:v>368</c:v>
                </c:pt>
                <c:pt idx="32">
                  <c:v>361</c:v>
                </c:pt>
              </c:numCache>
            </c:numRef>
          </c:val>
        </c:ser>
        <c:dLbls>
          <c:showLegendKey val="0"/>
          <c:showVal val="0"/>
          <c:showCatName val="0"/>
          <c:showSerName val="0"/>
          <c:showPercent val="0"/>
          <c:showBubbleSize val="0"/>
        </c:dLbls>
        <c:gapWidth val="150"/>
        <c:axId val="96915840"/>
        <c:axId val="96917376"/>
      </c:barChart>
      <c:lineChart>
        <c:grouping val="stacked"/>
        <c:varyColors val="0"/>
        <c:ser>
          <c:idx val="1"/>
          <c:order val="1"/>
          <c:tx>
            <c:v>Search Failiure</c:v>
          </c:tx>
          <c:marker>
            <c:symbol val="none"/>
          </c:marker>
          <c:val>
            <c:numRef>
              <c:f>Analytics_www.discountvouchers.!$D$47:$D$79</c:f>
              <c:numCache>
                <c:formatCode>0%</c:formatCode>
                <c:ptCount val="33"/>
                <c:pt idx="0">
                  <c:v>0.245640259093173</c:v>
                </c:pt>
                <c:pt idx="1">
                  <c:v>0.25281803542673098</c:v>
                </c:pt>
                <c:pt idx="2">
                  <c:v>0.55157894736842095</c:v>
                </c:pt>
                <c:pt idx="3">
                  <c:v>0.390393013100436</c:v>
                </c:pt>
                <c:pt idx="4">
                  <c:v>0.38090349075975299</c:v>
                </c:pt>
                <c:pt idx="5">
                  <c:v>0.39202657807308899</c:v>
                </c:pt>
                <c:pt idx="6">
                  <c:v>0.34034653465346498</c:v>
                </c:pt>
                <c:pt idx="7">
                  <c:v>0.28089887640449401</c:v>
                </c:pt>
                <c:pt idx="8">
                  <c:v>0.44645161290322499</c:v>
                </c:pt>
                <c:pt idx="9">
                  <c:v>0.39101717305151901</c:v>
                </c:pt>
                <c:pt idx="10">
                  <c:v>0.45430463576158903</c:v>
                </c:pt>
                <c:pt idx="11">
                  <c:v>0.31527777777777699</c:v>
                </c:pt>
                <c:pt idx="12">
                  <c:v>0.32248520710059098</c:v>
                </c:pt>
                <c:pt idx="13">
                  <c:v>0.60180995475113097</c:v>
                </c:pt>
                <c:pt idx="14">
                  <c:v>0.24881889763779499</c:v>
                </c:pt>
                <c:pt idx="15">
                  <c:v>0.35555555555555501</c:v>
                </c:pt>
                <c:pt idx="16">
                  <c:v>0.57073954983922803</c:v>
                </c:pt>
                <c:pt idx="17">
                  <c:v>0.19633943427620601</c:v>
                </c:pt>
                <c:pt idx="18">
                  <c:v>0.43539823008849499</c:v>
                </c:pt>
                <c:pt idx="19">
                  <c:v>0.36278195488721798</c:v>
                </c:pt>
                <c:pt idx="20">
                  <c:v>0.33081285444234398</c:v>
                </c:pt>
                <c:pt idx="21">
                  <c:v>0.59125475285171103</c:v>
                </c:pt>
                <c:pt idx="22">
                  <c:v>0.232692307692307</c:v>
                </c:pt>
                <c:pt idx="23">
                  <c:v>0.31089108910891</c:v>
                </c:pt>
                <c:pt idx="24">
                  <c:v>0.36767676767676699</c:v>
                </c:pt>
                <c:pt idx="25">
                  <c:v>0.41509433962264097</c:v>
                </c:pt>
                <c:pt idx="26">
                  <c:v>0.375</c:v>
                </c:pt>
                <c:pt idx="27">
                  <c:v>0.40044742729306398</c:v>
                </c:pt>
                <c:pt idx="28">
                  <c:v>0.26681614349775701</c:v>
                </c:pt>
                <c:pt idx="29">
                  <c:v>0.26388888888888801</c:v>
                </c:pt>
                <c:pt idx="30">
                  <c:v>0.34625322997416003</c:v>
                </c:pt>
                <c:pt idx="31">
                  <c:v>0.30434782608695599</c:v>
                </c:pt>
                <c:pt idx="32">
                  <c:v>0.54016620498614898</c:v>
                </c:pt>
              </c:numCache>
            </c:numRef>
          </c:val>
          <c:smooth val="0"/>
        </c:ser>
        <c:dLbls>
          <c:showLegendKey val="0"/>
          <c:showVal val="0"/>
          <c:showCatName val="0"/>
          <c:showSerName val="0"/>
          <c:showPercent val="0"/>
          <c:showBubbleSize val="0"/>
        </c:dLbls>
        <c:marker val="1"/>
        <c:smooth val="0"/>
        <c:axId val="96937088"/>
        <c:axId val="96918912"/>
      </c:lineChart>
      <c:catAx>
        <c:axId val="96915840"/>
        <c:scaling>
          <c:orientation val="minMax"/>
        </c:scaling>
        <c:delete val="0"/>
        <c:axPos val="b"/>
        <c:majorTickMark val="out"/>
        <c:minorTickMark val="none"/>
        <c:tickLblPos val="nextTo"/>
        <c:crossAx val="96917376"/>
        <c:crosses val="autoZero"/>
        <c:auto val="1"/>
        <c:lblAlgn val="ctr"/>
        <c:lblOffset val="100"/>
        <c:noMultiLvlLbl val="0"/>
      </c:catAx>
      <c:valAx>
        <c:axId val="96917376"/>
        <c:scaling>
          <c:orientation val="minMax"/>
        </c:scaling>
        <c:delete val="0"/>
        <c:axPos val="l"/>
        <c:majorGridlines/>
        <c:numFmt formatCode="General" sourceLinked="1"/>
        <c:majorTickMark val="out"/>
        <c:minorTickMark val="none"/>
        <c:tickLblPos val="nextTo"/>
        <c:crossAx val="96915840"/>
        <c:crosses val="autoZero"/>
        <c:crossBetween val="between"/>
      </c:valAx>
      <c:valAx>
        <c:axId val="96918912"/>
        <c:scaling>
          <c:orientation val="minMax"/>
        </c:scaling>
        <c:delete val="0"/>
        <c:axPos val="r"/>
        <c:numFmt formatCode="0%" sourceLinked="1"/>
        <c:majorTickMark val="out"/>
        <c:minorTickMark val="none"/>
        <c:tickLblPos val="nextTo"/>
        <c:crossAx val="96937088"/>
        <c:crosses val="max"/>
        <c:crossBetween val="between"/>
      </c:valAx>
      <c:catAx>
        <c:axId val="96937088"/>
        <c:scaling>
          <c:orientation val="minMax"/>
        </c:scaling>
        <c:delete val="1"/>
        <c:axPos val="b"/>
        <c:majorTickMark val="out"/>
        <c:minorTickMark val="none"/>
        <c:tickLblPos val="nextTo"/>
        <c:crossAx val="96918912"/>
        <c:crosses val="autoZero"/>
        <c:auto val="1"/>
        <c:lblAlgn val="ctr"/>
        <c:lblOffset val="100"/>
        <c:noMultiLvlLbl val="0"/>
      </c:cat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[Net Cars Keyword Research FINAL.xlsx]Model!PivotTable1</c:name>
    <c:fmtId val="-1"/>
  </c:pivotSource>
  <c:chart>
    <c:autoTitleDeleted val="0"/>
    <c:pivotFmts>
      <c:pivotFmt>
        <c:idx val="0"/>
        <c:marker>
          <c:symbol val="none"/>
        </c:marker>
      </c:pivotFmt>
      <c:pivotFmt>
        <c:idx val="1"/>
        <c:marker>
          <c:symbol val="none"/>
        </c:marker>
      </c:pivotFmt>
      <c:pivotFmt>
        <c:idx val="2"/>
        <c:marker>
          <c:symbol val="none"/>
        </c:marker>
      </c:pivotFmt>
      <c:pivotFmt>
        <c:idx val="3"/>
        <c:spPr>
          <a:ln>
            <a:noFill/>
          </a:ln>
        </c:spPr>
      </c:pivotFmt>
      <c:pivotFmt>
        <c:idx val="4"/>
        <c:marker>
          <c:symbol val="none"/>
        </c:marker>
      </c:pivotFmt>
      <c:pivotFmt>
        <c:idx val="5"/>
        <c:spPr>
          <a:ln>
            <a:noFill/>
          </a:ln>
        </c:spPr>
      </c:pivotFmt>
      <c:pivotFmt>
        <c:idx val="6"/>
        <c:marker>
          <c:symbol val="none"/>
        </c:marker>
      </c:pivotFmt>
      <c:pivotFmt>
        <c:idx val="7"/>
        <c:spPr>
          <a:ln>
            <a:noFill/>
          </a:ln>
        </c:spPr>
        <c:marker>
          <c:symbol val="diamond"/>
          <c:size val="4"/>
        </c:marker>
      </c:pivotFmt>
      <c:pivotFmt>
        <c:idx val="8"/>
      </c:pivotFmt>
      <c:pivotFmt>
        <c:idx val="9"/>
        <c:marker>
          <c:symbol val="none"/>
        </c:marker>
      </c:pivotFmt>
      <c:pivotFmt>
        <c:idx val="10"/>
        <c:spPr>
          <a:ln>
            <a:noFill/>
          </a:ln>
        </c:spPr>
        <c:marker>
          <c:symbol val="diamond"/>
          <c:size val="4"/>
        </c:marker>
      </c:pivotFmt>
    </c:pivotFmts>
    <c:plotArea>
      <c:layout>
        <c:manualLayout>
          <c:layoutTarget val="inner"/>
          <c:xMode val="edge"/>
          <c:yMode val="edge"/>
          <c:x val="4.1744583182332332E-2"/>
          <c:y val="2.9415507552168041E-2"/>
          <c:w val="0.85678663604549543"/>
          <c:h val="0.73038848306612281"/>
        </c:manualLayout>
      </c:layout>
      <c:barChart>
        <c:barDir val="col"/>
        <c:grouping val="clustered"/>
        <c:varyColors val="0"/>
        <c:ser>
          <c:idx val="0"/>
          <c:order val="0"/>
          <c:tx>
            <c:strRef>
              <c:f>Model!$B$7:$B$8</c:f>
              <c:strCache>
                <c:ptCount val="1"/>
                <c:pt idx="0">
                  <c:v>Sum of Average Monthly</c:v>
                </c:pt>
              </c:strCache>
            </c:strRef>
          </c:tx>
          <c:invertIfNegative val="0"/>
          <c:cat>
            <c:strRef>
              <c:f>Model!$A$9:$A$72</c:f>
              <c:strCache>
                <c:ptCount val="63"/>
                <c:pt idx="0">
                  <c:v>ford fiesta</c:v>
                </c:pt>
                <c:pt idx="1">
                  <c:v>ford focus</c:v>
                </c:pt>
                <c:pt idx="2">
                  <c:v>peugeot 106</c:v>
                </c:pt>
                <c:pt idx="3">
                  <c:v>peugeot 206</c:v>
                </c:pt>
                <c:pt idx="4">
                  <c:v>ford mondeo</c:v>
                </c:pt>
                <c:pt idx="5">
                  <c:v>peugeot 306</c:v>
                </c:pt>
                <c:pt idx="6">
                  <c:v>focus</c:v>
                </c:pt>
                <c:pt idx="7">
                  <c:v>ford focus rs</c:v>
                </c:pt>
                <c:pt idx="8">
                  <c:v>secondhand ford focus</c:v>
                </c:pt>
                <c:pt idx="9">
                  <c:v>ford ka</c:v>
                </c:pt>
                <c:pt idx="10">
                  <c:v>peugeot 205</c:v>
                </c:pt>
                <c:pt idx="11">
                  <c:v>honda s2000</c:v>
                </c:pt>
                <c:pt idx="12">
                  <c:v>peugeot 307</c:v>
                </c:pt>
                <c:pt idx="13">
                  <c:v>fiat 500</c:v>
                </c:pt>
                <c:pt idx="14">
                  <c:v>fiesta cars</c:v>
                </c:pt>
                <c:pt idx="15">
                  <c:v>galaxy</c:v>
                </c:pt>
                <c:pt idx="16">
                  <c:v>porsche 944</c:v>
                </c:pt>
                <c:pt idx="17">
                  <c:v>focus cars</c:v>
                </c:pt>
                <c:pt idx="18">
                  <c:v>mondeo cars</c:v>
                </c:pt>
                <c:pt idx="19">
                  <c:v>porsche 911</c:v>
                </c:pt>
                <c:pt idx="20">
                  <c:v>ford galaxy</c:v>
                </c:pt>
                <c:pt idx="21">
                  <c:v>alfa romeo 147</c:v>
                </c:pt>
                <c:pt idx="22">
                  <c:v>alfa romeo 156</c:v>
                </c:pt>
                <c:pt idx="23">
                  <c:v>peugeot 207</c:v>
                </c:pt>
                <c:pt idx="24">
                  <c:v>peugeot 406</c:v>
                </c:pt>
                <c:pt idx="25">
                  <c:v>ka cars</c:v>
                </c:pt>
                <c:pt idx="26">
                  <c:v>rover 200</c:v>
                </c:pt>
                <c:pt idx="27">
                  <c:v>fiesta</c:v>
                </c:pt>
                <c:pt idx="28">
                  <c:v>focus rs</c:v>
                </c:pt>
                <c:pt idx="29">
                  <c:v>volvo 850</c:v>
                </c:pt>
                <c:pt idx="30">
                  <c:v>transit van</c:v>
                </c:pt>
                <c:pt idx="31">
                  <c:v>secondhand ford ka</c:v>
                </c:pt>
                <c:pt idx="32">
                  <c:v>ford ranger</c:v>
                </c:pt>
                <c:pt idx="33">
                  <c:v>peugeot 407</c:v>
                </c:pt>
                <c:pt idx="34">
                  <c:v>alfa romeo 159</c:v>
                </c:pt>
                <c:pt idx="35">
                  <c:v>mondeo</c:v>
                </c:pt>
                <c:pt idx="36">
                  <c:v>porsche 928</c:v>
                </c:pt>
                <c:pt idx="37">
                  <c:v>ferrari 599</c:v>
                </c:pt>
                <c:pt idx="38">
                  <c:v>fiesta zetec s</c:v>
                </c:pt>
                <c:pt idx="39">
                  <c:v>saab 900</c:v>
                </c:pt>
                <c:pt idx="40">
                  <c:v>focus st</c:v>
                </c:pt>
                <c:pt idx="41">
                  <c:v>ford s-max</c:v>
                </c:pt>
                <c:pt idx="42">
                  <c:v>fiesta st</c:v>
                </c:pt>
                <c:pt idx="43">
                  <c:v>porsche 968</c:v>
                </c:pt>
                <c:pt idx="44">
                  <c:v>106 gti</c:v>
                </c:pt>
                <c:pt idx="45">
                  <c:v>galaxy 105</c:v>
                </c:pt>
                <c:pt idx="46">
                  <c:v>transit connect</c:v>
                </c:pt>
                <c:pt idx="47">
                  <c:v>ferrari f430</c:v>
                </c:pt>
                <c:pt idx="48">
                  <c:v>porsche 924</c:v>
                </c:pt>
                <c:pt idx="49">
                  <c:v>ferrari 308</c:v>
                </c:pt>
                <c:pt idx="50">
                  <c:v>ka</c:v>
                </c:pt>
                <c:pt idx="51">
                  <c:v>peugeot 107</c:v>
                </c:pt>
                <c:pt idx="52">
                  <c:v>renault kangoo</c:v>
                </c:pt>
                <c:pt idx="53">
                  <c:v>peugeot 308</c:v>
                </c:pt>
                <c:pt idx="54">
                  <c:v>maserati 4200</c:v>
                </c:pt>
                <c:pt idx="55">
                  <c:v>alfa romeo 166</c:v>
                </c:pt>
                <c:pt idx="56">
                  <c:v>mazda 323</c:v>
                </c:pt>
                <c:pt idx="57">
                  <c:v>saab 9000</c:v>
                </c:pt>
                <c:pt idx="58">
                  <c:v>ferrari 348</c:v>
                </c:pt>
                <c:pt idx="59">
                  <c:v>ford transit connect</c:v>
                </c:pt>
                <c:pt idx="60">
                  <c:v>transit vans</c:v>
                </c:pt>
                <c:pt idx="61">
                  <c:v>fusion</c:v>
                </c:pt>
                <c:pt idx="62">
                  <c:v>ford fusion</c:v>
                </c:pt>
              </c:strCache>
            </c:strRef>
          </c:cat>
          <c:val>
            <c:numRef>
              <c:f>Model!$B$9:$B$72</c:f>
              <c:numCache>
                <c:formatCode>General</c:formatCode>
                <c:ptCount val="63"/>
                <c:pt idx="0">
                  <c:v>1500000</c:v>
                </c:pt>
                <c:pt idx="1">
                  <c:v>823000</c:v>
                </c:pt>
                <c:pt idx="2">
                  <c:v>673000</c:v>
                </c:pt>
                <c:pt idx="3">
                  <c:v>450000</c:v>
                </c:pt>
                <c:pt idx="4">
                  <c:v>450000</c:v>
                </c:pt>
                <c:pt idx="5">
                  <c:v>450000</c:v>
                </c:pt>
                <c:pt idx="6">
                  <c:v>368000</c:v>
                </c:pt>
                <c:pt idx="7">
                  <c:v>368000</c:v>
                </c:pt>
                <c:pt idx="8">
                  <c:v>368000</c:v>
                </c:pt>
                <c:pt idx="9">
                  <c:v>301000</c:v>
                </c:pt>
                <c:pt idx="10">
                  <c:v>246000</c:v>
                </c:pt>
                <c:pt idx="11">
                  <c:v>246000</c:v>
                </c:pt>
                <c:pt idx="12">
                  <c:v>201000</c:v>
                </c:pt>
                <c:pt idx="13">
                  <c:v>201000</c:v>
                </c:pt>
                <c:pt idx="14">
                  <c:v>201000</c:v>
                </c:pt>
                <c:pt idx="15">
                  <c:v>201000</c:v>
                </c:pt>
                <c:pt idx="16">
                  <c:v>165000</c:v>
                </c:pt>
                <c:pt idx="17">
                  <c:v>165000</c:v>
                </c:pt>
                <c:pt idx="18">
                  <c:v>165000</c:v>
                </c:pt>
                <c:pt idx="19">
                  <c:v>165000</c:v>
                </c:pt>
                <c:pt idx="20">
                  <c:v>135000</c:v>
                </c:pt>
                <c:pt idx="21">
                  <c:v>135000</c:v>
                </c:pt>
                <c:pt idx="22">
                  <c:v>135000</c:v>
                </c:pt>
                <c:pt idx="23">
                  <c:v>90500</c:v>
                </c:pt>
                <c:pt idx="24">
                  <c:v>90500</c:v>
                </c:pt>
                <c:pt idx="25">
                  <c:v>74000</c:v>
                </c:pt>
                <c:pt idx="26">
                  <c:v>74000</c:v>
                </c:pt>
                <c:pt idx="27">
                  <c:v>74000</c:v>
                </c:pt>
                <c:pt idx="28">
                  <c:v>74000</c:v>
                </c:pt>
                <c:pt idx="29">
                  <c:v>74000</c:v>
                </c:pt>
                <c:pt idx="30">
                  <c:v>74000</c:v>
                </c:pt>
                <c:pt idx="31">
                  <c:v>74000</c:v>
                </c:pt>
                <c:pt idx="32">
                  <c:v>74000</c:v>
                </c:pt>
                <c:pt idx="33">
                  <c:v>74000</c:v>
                </c:pt>
                <c:pt idx="34">
                  <c:v>60500</c:v>
                </c:pt>
                <c:pt idx="35">
                  <c:v>60500</c:v>
                </c:pt>
                <c:pt idx="36">
                  <c:v>60500</c:v>
                </c:pt>
                <c:pt idx="37">
                  <c:v>49500</c:v>
                </c:pt>
                <c:pt idx="38">
                  <c:v>49500</c:v>
                </c:pt>
                <c:pt idx="39">
                  <c:v>49500</c:v>
                </c:pt>
                <c:pt idx="40">
                  <c:v>49500</c:v>
                </c:pt>
                <c:pt idx="41">
                  <c:v>49500</c:v>
                </c:pt>
                <c:pt idx="42">
                  <c:v>49500</c:v>
                </c:pt>
                <c:pt idx="43">
                  <c:v>49500</c:v>
                </c:pt>
                <c:pt idx="44">
                  <c:v>40500</c:v>
                </c:pt>
                <c:pt idx="45">
                  <c:v>40500</c:v>
                </c:pt>
                <c:pt idx="46">
                  <c:v>40500</c:v>
                </c:pt>
                <c:pt idx="47">
                  <c:v>40500</c:v>
                </c:pt>
                <c:pt idx="48">
                  <c:v>40500</c:v>
                </c:pt>
                <c:pt idx="49">
                  <c:v>40500</c:v>
                </c:pt>
                <c:pt idx="50">
                  <c:v>33100</c:v>
                </c:pt>
                <c:pt idx="51">
                  <c:v>33100</c:v>
                </c:pt>
                <c:pt idx="52">
                  <c:v>33100</c:v>
                </c:pt>
                <c:pt idx="53">
                  <c:v>33100</c:v>
                </c:pt>
                <c:pt idx="54">
                  <c:v>27100</c:v>
                </c:pt>
                <c:pt idx="55">
                  <c:v>27100</c:v>
                </c:pt>
                <c:pt idx="56">
                  <c:v>27100</c:v>
                </c:pt>
                <c:pt idx="57">
                  <c:v>27100</c:v>
                </c:pt>
                <c:pt idx="58">
                  <c:v>27100</c:v>
                </c:pt>
                <c:pt idx="59">
                  <c:v>27100</c:v>
                </c:pt>
                <c:pt idx="60">
                  <c:v>27100</c:v>
                </c:pt>
                <c:pt idx="61">
                  <c:v>27100</c:v>
                </c:pt>
                <c:pt idx="62">
                  <c:v>27100</c:v>
                </c:pt>
              </c:numCache>
            </c:numRef>
          </c:val>
        </c:ser>
        <c:dLbls>
          <c:showLegendKey val="0"/>
          <c:showVal val="0"/>
          <c:showCatName val="0"/>
          <c:showSerName val="0"/>
          <c:showPercent val="0"/>
          <c:showBubbleSize val="0"/>
        </c:dLbls>
        <c:gapWidth val="150"/>
        <c:axId val="97649024"/>
        <c:axId val="97650560"/>
      </c:barChart>
      <c:lineChart>
        <c:grouping val="standard"/>
        <c:varyColors val="0"/>
        <c:ser>
          <c:idx val="1"/>
          <c:order val="1"/>
          <c:tx>
            <c:strRef>
              <c:f>Model!$C$7:$C$8</c:f>
              <c:strCache>
                <c:ptCount val="1"/>
                <c:pt idx="0">
                  <c:v>Sum of Ranking</c:v>
                </c:pt>
              </c:strCache>
            </c:strRef>
          </c:tx>
          <c:spPr>
            <a:ln>
              <a:noFill/>
            </a:ln>
          </c:spPr>
          <c:marker>
            <c:symbol val="diamond"/>
            <c:size val="4"/>
          </c:marker>
          <c:cat>
            <c:strRef>
              <c:f>Model!$A$9:$A$72</c:f>
              <c:strCache>
                <c:ptCount val="63"/>
                <c:pt idx="0">
                  <c:v>ford fiesta</c:v>
                </c:pt>
                <c:pt idx="1">
                  <c:v>ford focus</c:v>
                </c:pt>
                <c:pt idx="2">
                  <c:v>peugeot 106</c:v>
                </c:pt>
                <c:pt idx="3">
                  <c:v>peugeot 206</c:v>
                </c:pt>
                <c:pt idx="4">
                  <c:v>ford mondeo</c:v>
                </c:pt>
                <c:pt idx="5">
                  <c:v>peugeot 306</c:v>
                </c:pt>
                <c:pt idx="6">
                  <c:v>focus</c:v>
                </c:pt>
                <c:pt idx="7">
                  <c:v>ford focus rs</c:v>
                </c:pt>
                <c:pt idx="8">
                  <c:v>secondhand ford focus</c:v>
                </c:pt>
                <c:pt idx="9">
                  <c:v>ford ka</c:v>
                </c:pt>
                <c:pt idx="10">
                  <c:v>peugeot 205</c:v>
                </c:pt>
                <c:pt idx="11">
                  <c:v>honda s2000</c:v>
                </c:pt>
                <c:pt idx="12">
                  <c:v>peugeot 307</c:v>
                </c:pt>
                <c:pt idx="13">
                  <c:v>fiat 500</c:v>
                </c:pt>
                <c:pt idx="14">
                  <c:v>fiesta cars</c:v>
                </c:pt>
                <c:pt idx="15">
                  <c:v>galaxy</c:v>
                </c:pt>
                <c:pt idx="16">
                  <c:v>porsche 944</c:v>
                </c:pt>
                <c:pt idx="17">
                  <c:v>focus cars</c:v>
                </c:pt>
                <c:pt idx="18">
                  <c:v>mondeo cars</c:v>
                </c:pt>
                <c:pt idx="19">
                  <c:v>porsche 911</c:v>
                </c:pt>
                <c:pt idx="20">
                  <c:v>ford galaxy</c:v>
                </c:pt>
                <c:pt idx="21">
                  <c:v>alfa romeo 147</c:v>
                </c:pt>
                <c:pt idx="22">
                  <c:v>alfa romeo 156</c:v>
                </c:pt>
                <c:pt idx="23">
                  <c:v>peugeot 207</c:v>
                </c:pt>
                <c:pt idx="24">
                  <c:v>peugeot 406</c:v>
                </c:pt>
                <c:pt idx="25">
                  <c:v>ka cars</c:v>
                </c:pt>
                <c:pt idx="26">
                  <c:v>rover 200</c:v>
                </c:pt>
                <c:pt idx="27">
                  <c:v>fiesta</c:v>
                </c:pt>
                <c:pt idx="28">
                  <c:v>focus rs</c:v>
                </c:pt>
                <c:pt idx="29">
                  <c:v>volvo 850</c:v>
                </c:pt>
                <c:pt idx="30">
                  <c:v>transit van</c:v>
                </c:pt>
                <c:pt idx="31">
                  <c:v>secondhand ford ka</c:v>
                </c:pt>
                <c:pt idx="32">
                  <c:v>ford ranger</c:v>
                </c:pt>
                <c:pt idx="33">
                  <c:v>peugeot 407</c:v>
                </c:pt>
                <c:pt idx="34">
                  <c:v>alfa romeo 159</c:v>
                </c:pt>
                <c:pt idx="35">
                  <c:v>mondeo</c:v>
                </c:pt>
                <c:pt idx="36">
                  <c:v>porsche 928</c:v>
                </c:pt>
                <c:pt idx="37">
                  <c:v>ferrari 599</c:v>
                </c:pt>
                <c:pt idx="38">
                  <c:v>fiesta zetec s</c:v>
                </c:pt>
                <c:pt idx="39">
                  <c:v>saab 900</c:v>
                </c:pt>
                <c:pt idx="40">
                  <c:v>focus st</c:v>
                </c:pt>
                <c:pt idx="41">
                  <c:v>ford s-max</c:v>
                </c:pt>
                <c:pt idx="42">
                  <c:v>fiesta st</c:v>
                </c:pt>
                <c:pt idx="43">
                  <c:v>porsche 968</c:v>
                </c:pt>
                <c:pt idx="44">
                  <c:v>106 gti</c:v>
                </c:pt>
                <c:pt idx="45">
                  <c:v>galaxy 105</c:v>
                </c:pt>
                <c:pt idx="46">
                  <c:v>transit connect</c:v>
                </c:pt>
                <c:pt idx="47">
                  <c:v>ferrari f430</c:v>
                </c:pt>
                <c:pt idx="48">
                  <c:v>porsche 924</c:v>
                </c:pt>
                <c:pt idx="49">
                  <c:v>ferrari 308</c:v>
                </c:pt>
                <c:pt idx="50">
                  <c:v>ka</c:v>
                </c:pt>
                <c:pt idx="51">
                  <c:v>peugeot 107</c:v>
                </c:pt>
                <c:pt idx="52">
                  <c:v>renault kangoo</c:v>
                </c:pt>
                <c:pt idx="53">
                  <c:v>peugeot 308</c:v>
                </c:pt>
                <c:pt idx="54">
                  <c:v>maserati 4200</c:v>
                </c:pt>
                <c:pt idx="55">
                  <c:v>alfa romeo 166</c:v>
                </c:pt>
                <c:pt idx="56">
                  <c:v>mazda 323</c:v>
                </c:pt>
                <c:pt idx="57">
                  <c:v>saab 9000</c:v>
                </c:pt>
                <c:pt idx="58">
                  <c:v>ferrari 348</c:v>
                </c:pt>
                <c:pt idx="59">
                  <c:v>ford transit connect</c:v>
                </c:pt>
                <c:pt idx="60">
                  <c:v>transit vans</c:v>
                </c:pt>
                <c:pt idx="61">
                  <c:v>fusion</c:v>
                </c:pt>
                <c:pt idx="62">
                  <c:v>ford fusion</c:v>
                </c:pt>
              </c:strCache>
            </c:strRef>
          </c:cat>
          <c:val>
            <c:numRef>
              <c:f>Model!$C$9:$C$72</c:f>
              <c:numCache>
                <c:formatCode>General</c:formatCode>
                <c:ptCount val="63"/>
                <c:pt idx="0">
                  <c:v>16</c:v>
                </c:pt>
                <c:pt idx="1">
                  <c:v>22</c:v>
                </c:pt>
                <c:pt idx="2">
                  <c:v>0</c:v>
                </c:pt>
                <c:pt idx="3">
                  <c:v>17</c:v>
                </c:pt>
                <c:pt idx="4">
                  <c:v>0</c:v>
                </c:pt>
                <c:pt idx="5">
                  <c:v>0</c:v>
                </c:pt>
                <c:pt idx="6">
                  <c:v>0</c:v>
                </c:pt>
                <c:pt idx="7">
                  <c:v>0</c:v>
                </c:pt>
                <c:pt idx="8">
                  <c:v>10</c:v>
                </c:pt>
                <c:pt idx="9">
                  <c:v>0</c:v>
                </c:pt>
                <c:pt idx="10">
                  <c:v>0</c:v>
                </c:pt>
                <c:pt idx="11">
                  <c:v>0</c:v>
                </c:pt>
                <c:pt idx="12">
                  <c:v>0</c:v>
                </c:pt>
                <c:pt idx="13">
                  <c:v>0</c:v>
                </c:pt>
                <c:pt idx="14">
                  <c:v>22</c:v>
                </c:pt>
                <c:pt idx="15">
                  <c:v>0</c:v>
                </c:pt>
                <c:pt idx="16">
                  <c:v>0</c:v>
                </c:pt>
                <c:pt idx="17">
                  <c:v>15</c:v>
                </c:pt>
                <c:pt idx="18">
                  <c:v>27</c:v>
                </c:pt>
                <c:pt idx="19">
                  <c:v>0</c:v>
                </c:pt>
                <c:pt idx="20">
                  <c:v>25</c:v>
                </c:pt>
                <c:pt idx="21">
                  <c:v>0</c:v>
                </c:pt>
                <c:pt idx="22">
                  <c:v>14</c:v>
                </c:pt>
                <c:pt idx="23">
                  <c:v>0</c:v>
                </c:pt>
                <c:pt idx="24">
                  <c:v>0</c:v>
                </c:pt>
                <c:pt idx="25">
                  <c:v>30</c:v>
                </c:pt>
                <c:pt idx="26">
                  <c:v>0</c:v>
                </c:pt>
                <c:pt idx="27">
                  <c:v>0</c:v>
                </c:pt>
                <c:pt idx="28">
                  <c:v>0</c:v>
                </c:pt>
                <c:pt idx="29">
                  <c:v>0</c:v>
                </c:pt>
                <c:pt idx="30">
                  <c:v>0</c:v>
                </c:pt>
                <c:pt idx="31">
                  <c:v>5</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numCache>
            </c:numRef>
          </c:val>
          <c:smooth val="0"/>
        </c:ser>
        <c:dLbls>
          <c:showLegendKey val="0"/>
          <c:showVal val="0"/>
          <c:showCatName val="0"/>
          <c:showSerName val="0"/>
          <c:showPercent val="0"/>
          <c:showBubbleSize val="0"/>
        </c:dLbls>
        <c:marker val="1"/>
        <c:smooth val="0"/>
        <c:axId val="97653888"/>
        <c:axId val="97652096"/>
      </c:lineChart>
      <c:catAx>
        <c:axId val="97649024"/>
        <c:scaling>
          <c:orientation val="minMax"/>
        </c:scaling>
        <c:delete val="0"/>
        <c:axPos val="b"/>
        <c:majorTickMark val="out"/>
        <c:minorTickMark val="none"/>
        <c:tickLblPos val="nextTo"/>
        <c:txPr>
          <a:bodyPr/>
          <a:lstStyle/>
          <a:p>
            <a:pPr>
              <a:defRPr sz="800"/>
            </a:pPr>
            <a:endParaRPr lang="en-US"/>
          </a:p>
        </c:txPr>
        <c:crossAx val="97650560"/>
        <c:crosses val="autoZero"/>
        <c:auto val="1"/>
        <c:lblAlgn val="ctr"/>
        <c:lblOffset val="100"/>
        <c:noMultiLvlLbl val="0"/>
      </c:catAx>
      <c:valAx>
        <c:axId val="97650560"/>
        <c:scaling>
          <c:orientation val="minMax"/>
        </c:scaling>
        <c:delete val="0"/>
        <c:axPos val="l"/>
        <c:majorGridlines/>
        <c:numFmt formatCode="General" sourceLinked="1"/>
        <c:majorTickMark val="out"/>
        <c:minorTickMark val="none"/>
        <c:tickLblPos val="nextTo"/>
        <c:txPr>
          <a:bodyPr/>
          <a:lstStyle/>
          <a:p>
            <a:pPr>
              <a:defRPr sz="800"/>
            </a:pPr>
            <a:endParaRPr lang="en-US"/>
          </a:p>
        </c:txPr>
        <c:crossAx val="97649024"/>
        <c:crosses val="autoZero"/>
        <c:crossBetween val="between"/>
      </c:valAx>
      <c:valAx>
        <c:axId val="97652096"/>
        <c:scaling>
          <c:orientation val="maxMin"/>
          <c:max val="30"/>
          <c:min val="1"/>
        </c:scaling>
        <c:delete val="0"/>
        <c:axPos val="r"/>
        <c:numFmt formatCode="General" sourceLinked="1"/>
        <c:majorTickMark val="out"/>
        <c:minorTickMark val="none"/>
        <c:tickLblPos val="nextTo"/>
        <c:crossAx val="97653888"/>
        <c:crosses val="max"/>
        <c:crossBetween val="between"/>
      </c:valAx>
      <c:catAx>
        <c:axId val="97653888"/>
        <c:scaling>
          <c:orientation val="minMax"/>
        </c:scaling>
        <c:delete val="1"/>
        <c:axPos val="t"/>
        <c:majorTickMark val="out"/>
        <c:minorTickMark val="none"/>
        <c:tickLblPos val="none"/>
        <c:crossAx val="97652096"/>
        <c:crosses val="autoZero"/>
        <c:auto val="1"/>
        <c:lblAlgn val="ctr"/>
        <c:lblOffset val="100"/>
        <c:noMultiLvlLbl val="0"/>
      </c:catAx>
    </c:plotArea>
    <c:legend>
      <c:legendPos val="r"/>
      <c:layout>
        <c:manualLayout>
          <c:xMode val="edge"/>
          <c:yMode val="edge"/>
          <c:x val="0.93177712160979875"/>
          <c:y val="0.27030993079264615"/>
          <c:w val="6.6667322834645756E-2"/>
          <c:h val="0.27759974467189574"/>
        </c:manualLayout>
      </c:layout>
      <c:overlay val="0"/>
      <c:txPr>
        <a:bodyPr/>
        <a:lstStyle/>
        <a:p>
          <a:pPr>
            <a:defRPr sz="800"/>
          </a:pPr>
          <a:endParaRPr lang="en-US"/>
        </a:p>
      </c:txPr>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[Keyword Research.xlsx]Outdoor Toys!PivotTable1</c:name>
    <c:fmtId val="-1"/>
  </c:pivotSource>
  <c:chart>
    <c:autoTitleDeleted val="0"/>
    <c:pivotFmts>
      <c:pivotFmt>
        <c:idx val="0"/>
        <c:marker>
          <c:symbol val="none"/>
        </c:marker>
      </c:pivotFmt>
      <c:pivotFmt>
        <c:idx val="1"/>
        <c:spPr>
          <a:ln>
            <a:noFill/>
          </a:ln>
        </c:spPr>
        <c:marker>
          <c:symbol val="x"/>
          <c:size val="5"/>
        </c:marker>
      </c:pivotFmt>
      <c:pivotFmt>
        <c:idx val="2"/>
        <c:marker>
          <c:symbol val="none"/>
        </c:marker>
      </c:pivotFmt>
      <c:pivotFmt>
        <c:idx val="3"/>
        <c:spPr>
          <a:ln>
            <a:noFill/>
          </a:ln>
        </c:spPr>
        <c:marker>
          <c:symbol val="x"/>
          <c:size val="5"/>
        </c:marker>
      </c:pivotFmt>
      <c:pivotFmt>
        <c:idx val="4"/>
        <c:marker>
          <c:symbol val="none"/>
        </c:marker>
      </c:pivotFmt>
      <c:pivotFmt>
        <c:idx val="5"/>
        <c:spPr>
          <a:ln>
            <a:noFill/>
          </a:ln>
        </c:spPr>
        <c:marker>
          <c:symbol val="x"/>
          <c:size val="5"/>
        </c:marker>
      </c:pivotFmt>
      <c:pivotFmt>
        <c:idx val="6"/>
        <c:marker>
          <c:symbol val="none"/>
        </c:marker>
      </c:pivotFmt>
      <c:pivotFmt>
        <c:idx val="7"/>
        <c:spPr>
          <a:ln>
            <a:noFill/>
          </a:ln>
        </c:spPr>
        <c:marker>
          <c:symbol val="x"/>
          <c:size val="5"/>
        </c:marker>
      </c:pivotFmt>
      <c:pivotFmt>
        <c:idx val="8"/>
        <c:marker>
          <c:symbol val="none"/>
        </c:marker>
      </c:pivotFmt>
      <c:pivotFmt>
        <c:idx val="9"/>
        <c:spPr>
          <a:ln>
            <a:noFill/>
          </a:ln>
        </c:spPr>
        <c:marker>
          <c:symbol val="x"/>
          <c:size val="5"/>
        </c:marker>
      </c:pivotFmt>
    </c:pivotFmts>
    <c:plotArea>
      <c:layout/>
      <c:barChart>
        <c:barDir val="col"/>
        <c:grouping val="clustered"/>
        <c:varyColors val="0"/>
        <c:ser>
          <c:idx val="0"/>
          <c:order val="0"/>
          <c:tx>
            <c:strRef>
              <c:f>'Outdoor Toys'!$B$4</c:f>
              <c:strCache>
                <c:ptCount val="1"/>
                <c:pt idx="0">
                  <c:v>Sum of SEARCH VOLUME</c:v>
                </c:pt>
              </c:strCache>
            </c:strRef>
          </c:tx>
          <c:invertIfNegative val="0"/>
          <c:cat>
            <c:strRef>
              <c:f>'Outdoor Toys'!$A$5:$A$62</c:f>
              <c:strCache>
                <c:ptCount val="57"/>
                <c:pt idx="0">
                  <c:v>outdoor toys</c:v>
                </c:pt>
                <c:pt idx="1">
                  <c:v>paddling pools</c:v>
                </c:pt>
                <c:pt idx="2">
                  <c:v>"mini micro" scooter</c:v>
                </c:pt>
                <c:pt idx="3">
                  <c:v>girls bikes</c:v>
                </c:pt>
                <c:pt idx="4">
                  <c:v>baby swings</c:v>
                </c:pt>
                <c:pt idx="5">
                  <c:v>baby swing</c:v>
                </c:pt>
                <c:pt idx="6">
                  <c:v>kids scooters</c:v>
                </c:pt>
                <c:pt idx="7">
                  <c:v>wendy house</c:v>
                </c:pt>
                <c:pt idx="8">
                  <c:v>boys bikes</c:v>
                </c:pt>
                <c:pt idx="9">
                  <c:v>* pedal go-karts</c:v>
                </c:pt>
                <c:pt idx="10">
                  <c:v>childrens scooters</c:v>
                </c:pt>
                <c:pt idx="11">
                  <c:v>wendy houses</c:v>
                </c:pt>
                <c:pt idx="12">
                  <c:v>3-wheel scooter</c:v>
                </c:pt>
                <c:pt idx="13">
                  <c:v>3 wheel scooter</c:v>
                </c:pt>
                <c:pt idx="14">
                  <c:v>"wendy houses"</c:v>
                </c:pt>
                <c:pt idx="15">
                  <c:v>kids motorbikes</c:v>
                </c:pt>
                <c:pt idx="16">
                  <c:v>graco baby swing</c:v>
                </c:pt>
                <c:pt idx="17">
                  <c:v>go karts for kids</c:v>
                </c:pt>
                <c:pt idx="18">
                  <c:v>kids slides</c:v>
                </c:pt>
                <c:pt idx="19">
                  <c:v>wendy houses for children</c:v>
                </c:pt>
                <c:pt idx="20">
                  <c:v>baby trampoline</c:v>
                </c:pt>
                <c:pt idx="21">
                  <c:v>childrens swings</c:v>
                </c:pt>
                <c:pt idx="22">
                  <c:v>kids go karts</c:v>
                </c:pt>
                <c:pt idx="23">
                  <c:v>play tents</c:v>
                </c:pt>
                <c:pt idx="24">
                  <c:v>childrens outdoor toys</c:v>
                </c:pt>
                <c:pt idx="25">
                  <c:v>play tent</c:v>
                </c:pt>
                <c:pt idx="26">
                  <c:v>baby swing seat</c:v>
                </c:pt>
                <c:pt idx="27">
                  <c:v>outdoor toys for kids</c:v>
                </c:pt>
                <c:pt idx="28">
                  <c:v>kids outdoor toys</c:v>
                </c:pt>
                <c:pt idx="29">
                  <c:v>fisher price baby swing</c:v>
                </c:pt>
                <c:pt idx="30">
                  <c:v>trikes for toddlers</c:v>
                </c:pt>
                <c:pt idx="31">
                  <c:v>bed tent</c:v>
                </c:pt>
                <c:pt idx="32">
                  <c:v>baby swings and bouncers</c:v>
                </c:pt>
                <c:pt idx="33">
                  <c:v>kids tents</c:v>
                </c:pt>
                <c:pt idx="34">
                  <c:v>kids outdoor play equipment</c:v>
                </c:pt>
                <c:pt idx="35">
                  <c:v>pop up tents for kids</c:v>
                </c:pt>
                <c:pt idx="36">
                  <c:v>childrens ride on toys</c:v>
                </c:pt>
                <c:pt idx="37">
                  <c:v>3 wheeled scooter</c:v>
                </c:pt>
                <c:pt idx="38">
                  <c:v>childrens tents</c:v>
                </c:pt>
                <c:pt idx="39">
                  <c:v>girls bmx bikes</c:v>
                </c:pt>
                <c:pt idx="40">
                  <c:v>outdoor toys direct</c:v>
                </c:pt>
                <c:pt idx="41">
                  <c:v>cheap girls bikes</c:v>
                </c:pt>
                <c:pt idx="42">
                  <c:v>childrens go karts</c:v>
                </c:pt>
                <c:pt idx="43">
                  <c:v>kids garden toys</c:v>
                </c:pt>
                <c:pt idx="44">
                  <c:v>garden toys for kids</c:v>
                </c:pt>
                <c:pt idx="45">
                  <c:v>play tents for kids</c:v>
                </c:pt>
                <c:pt idx="46">
                  <c:v>baby swing chair</c:v>
                </c:pt>
                <c:pt idx="47">
                  <c:v>pedal cars for kids</c:v>
                </c:pt>
                <c:pt idx="48">
                  <c:v>pop up play tent</c:v>
                </c:pt>
                <c:pt idx="49">
                  <c:v>baby garden swing /'#'/</c:v>
                </c:pt>
                <c:pt idx="50">
                  <c:v>kids go kart</c:v>
                </c:pt>
                <c:pt idx="51">
                  <c:v>outdoor baby swing</c:v>
                </c:pt>
                <c:pt idx="52">
                  <c:v>3 wheel scooters</c:v>
                </c:pt>
                <c:pt idx="53">
                  <c:v>wooden outdoor toys</c:v>
                </c:pt>
                <c:pt idx="54">
                  <c:v>toy castles for boys</c:v>
                </c:pt>
                <c:pt idx="55">
                  <c:v>baby garden swing</c:v>
                </c:pt>
                <c:pt idx="56">
                  <c:v>outdoor toys for toddlers</c:v>
                </c:pt>
              </c:strCache>
            </c:strRef>
          </c:cat>
          <c:val>
            <c:numRef>
              <c:f>'Outdoor Toys'!$B$5:$B$62</c:f>
              <c:numCache>
                <c:formatCode>General</c:formatCode>
                <c:ptCount val="57"/>
                <c:pt idx="0">
                  <c:v>6600</c:v>
                </c:pt>
                <c:pt idx="1">
                  <c:v>6600</c:v>
                </c:pt>
                <c:pt idx="2">
                  <c:v>5400</c:v>
                </c:pt>
                <c:pt idx="3">
                  <c:v>4400</c:v>
                </c:pt>
                <c:pt idx="4">
                  <c:v>4400</c:v>
                </c:pt>
                <c:pt idx="5">
                  <c:v>3600</c:v>
                </c:pt>
                <c:pt idx="6">
                  <c:v>2900</c:v>
                </c:pt>
                <c:pt idx="7">
                  <c:v>2900</c:v>
                </c:pt>
                <c:pt idx="8">
                  <c:v>2900</c:v>
                </c:pt>
                <c:pt idx="9">
                  <c:v>1900</c:v>
                </c:pt>
                <c:pt idx="10">
                  <c:v>1900</c:v>
                </c:pt>
                <c:pt idx="11">
                  <c:v>1300</c:v>
                </c:pt>
                <c:pt idx="12">
                  <c:v>1300</c:v>
                </c:pt>
                <c:pt idx="13">
                  <c:v>1300</c:v>
                </c:pt>
                <c:pt idx="14">
                  <c:v>1300</c:v>
                </c:pt>
                <c:pt idx="15">
                  <c:v>1000</c:v>
                </c:pt>
                <c:pt idx="16">
                  <c:v>1000</c:v>
                </c:pt>
                <c:pt idx="17">
                  <c:v>1000</c:v>
                </c:pt>
                <c:pt idx="18">
                  <c:v>880</c:v>
                </c:pt>
                <c:pt idx="19">
                  <c:v>880</c:v>
                </c:pt>
                <c:pt idx="20">
                  <c:v>880</c:v>
                </c:pt>
                <c:pt idx="21">
                  <c:v>880</c:v>
                </c:pt>
                <c:pt idx="22">
                  <c:v>880</c:v>
                </c:pt>
                <c:pt idx="23">
                  <c:v>720</c:v>
                </c:pt>
                <c:pt idx="24">
                  <c:v>720</c:v>
                </c:pt>
                <c:pt idx="25">
                  <c:v>720</c:v>
                </c:pt>
                <c:pt idx="26">
                  <c:v>720</c:v>
                </c:pt>
                <c:pt idx="27">
                  <c:v>720</c:v>
                </c:pt>
                <c:pt idx="28">
                  <c:v>720</c:v>
                </c:pt>
                <c:pt idx="29">
                  <c:v>590</c:v>
                </c:pt>
                <c:pt idx="30">
                  <c:v>590</c:v>
                </c:pt>
                <c:pt idx="31">
                  <c:v>590</c:v>
                </c:pt>
                <c:pt idx="32">
                  <c:v>590</c:v>
                </c:pt>
                <c:pt idx="33">
                  <c:v>590</c:v>
                </c:pt>
                <c:pt idx="34">
                  <c:v>480</c:v>
                </c:pt>
                <c:pt idx="35">
                  <c:v>480</c:v>
                </c:pt>
                <c:pt idx="36">
                  <c:v>480</c:v>
                </c:pt>
                <c:pt idx="37">
                  <c:v>480</c:v>
                </c:pt>
                <c:pt idx="38">
                  <c:v>480</c:v>
                </c:pt>
                <c:pt idx="39">
                  <c:v>480</c:v>
                </c:pt>
                <c:pt idx="40">
                  <c:v>480</c:v>
                </c:pt>
                <c:pt idx="41">
                  <c:v>480</c:v>
                </c:pt>
                <c:pt idx="42">
                  <c:v>390</c:v>
                </c:pt>
                <c:pt idx="43">
                  <c:v>390</c:v>
                </c:pt>
                <c:pt idx="44">
                  <c:v>390</c:v>
                </c:pt>
                <c:pt idx="45">
                  <c:v>390</c:v>
                </c:pt>
                <c:pt idx="46">
                  <c:v>390</c:v>
                </c:pt>
                <c:pt idx="47">
                  <c:v>390</c:v>
                </c:pt>
                <c:pt idx="48">
                  <c:v>390</c:v>
                </c:pt>
                <c:pt idx="49">
                  <c:v>320</c:v>
                </c:pt>
                <c:pt idx="50">
                  <c:v>320</c:v>
                </c:pt>
                <c:pt idx="51">
                  <c:v>320</c:v>
                </c:pt>
                <c:pt idx="52">
                  <c:v>320</c:v>
                </c:pt>
                <c:pt idx="53">
                  <c:v>320</c:v>
                </c:pt>
                <c:pt idx="54">
                  <c:v>320</c:v>
                </c:pt>
                <c:pt idx="55">
                  <c:v>320</c:v>
                </c:pt>
                <c:pt idx="56">
                  <c:v>320</c:v>
                </c:pt>
              </c:numCache>
            </c:numRef>
          </c:val>
        </c:ser>
        <c:dLbls>
          <c:showLegendKey val="0"/>
          <c:showVal val="0"/>
          <c:showCatName val="0"/>
          <c:showSerName val="0"/>
          <c:showPercent val="0"/>
          <c:showBubbleSize val="0"/>
        </c:dLbls>
        <c:gapWidth val="150"/>
        <c:axId val="65025152"/>
        <c:axId val="65026688"/>
      </c:barChart>
      <c:lineChart>
        <c:grouping val="standard"/>
        <c:varyColors val="0"/>
        <c:ser>
          <c:idx val="1"/>
          <c:order val="1"/>
          <c:tx>
            <c:strRef>
              <c:f>'Outdoor Toys'!$C$4</c:f>
              <c:strCache>
                <c:ptCount val="1"/>
                <c:pt idx="0">
                  <c:v>Sum of GOOGLE RANK</c:v>
                </c:pt>
              </c:strCache>
            </c:strRef>
          </c:tx>
          <c:spPr>
            <a:ln>
              <a:noFill/>
            </a:ln>
          </c:spPr>
          <c:marker>
            <c:symbol val="x"/>
            <c:size val="5"/>
          </c:marker>
          <c:cat>
            <c:strRef>
              <c:f>'Outdoor Toys'!$A$5:$A$62</c:f>
              <c:strCache>
                <c:ptCount val="57"/>
                <c:pt idx="0">
                  <c:v>outdoor toys</c:v>
                </c:pt>
                <c:pt idx="1">
                  <c:v>paddling pools</c:v>
                </c:pt>
                <c:pt idx="2">
                  <c:v>"mini micro" scooter</c:v>
                </c:pt>
                <c:pt idx="3">
                  <c:v>girls bikes</c:v>
                </c:pt>
                <c:pt idx="4">
                  <c:v>baby swings</c:v>
                </c:pt>
                <c:pt idx="5">
                  <c:v>baby swing</c:v>
                </c:pt>
                <c:pt idx="6">
                  <c:v>kids scooters</c:v>
                </c:pt>
                <c:pt idx="7">
                  <c:v>wendy house</c:v>
                </c:pt>
                <c:pt idx="8">
                  <c:v>boys bikes</c:v>
                </c:pt>
                <c:pt idx="9">
                  <c:v>* pedal go-karts</c:v>
                </c:pt>
                <c:pt idx="10">
                  <c:v>childrens scooters</c:v>
                </c:pt>
                <c:pt idx="11">
                  <c:v>wendy houses</c:v>
                </c:pt>
                <c:pt idx="12">
                  <c:v>3-wheel scooter</c:v>
                </c:pt>
                <c:pt idx="13">
                  <c:v>3 wheel scooter</c:v>
                </c:pt>
                <c:pt idx="14">
                  <c:v>"wendy houses"</c:v>
                </c:pt>
                <c:pt idx="15">
                  <c:v>kids motorbikes</c:v>
                </c:pt>
                <c:pt idx="16">
                  <c:v>graco baby swing</c:v>
                </c:pt>
                <c:pt idx="17">
                  <c:v>go karts for kids</c:v>
                </c:pt>
                <c:pt idx="18">
                  <c:v>kids slides</c:v>
                </c:pt>
                <c:pt idx="19">
                  <c:v>wendy houses for children</c:v>
                </c:pt>
                <c:pt idx="20">
                  <c:v>baby trampoline</c:v>
                </c:pt>
                <c:pt idx="21">
                  <c:v>childrens swings</c:v>
                </c:pt>
                <c:pt idx="22">
                  <c:v>kids go karts</c:v>
                </c:pt>
                <c:pt idx="23">
                  <c:v>play tents</c:v>
                </c:pt>
                <c:pt idx="24">
                  <c:v>childrens outdoor toys</c:v>
                </c:pt>
                <c:pt idx="25">
                  <c:v>play tent</c:v>
                </c:pt>
                <c:pt idx="26">
                  <c:v>baby swing seat</c:v>
                </c:pt>
                <c:pt idx="27">
                  <c:v>outdoor toys for kids</c:v>
                </c:pt>
                <c:pt idx="28">
                  <c:v>kids outdoor toys</c:v>
                </c:pt>
                <c:pt idx="29">
                  <c:v>fisher price baby swing</c:v>
                </c:pt>
                <c:pt idx="30">
                  <c:v>trikes for toddlers</c:v>
                </c:pt>
                <c:pt idx="31">
                  <c:v>bed tent</c:v>
                </c:pt>
                <c:pt idx="32">
                  <c:v>baby swings and bouncers</c:v>
                </c:pt>
                <c:pt idx="33">
                  <c:v>kids tents</c:v>
                </c:pt>
                <c:pt idx="34">
                  <c:v>kids outdoor play equipment</c:v>
                </c:pt>
                <c:pt idx="35">
                  <c:v>pop up tents for kids</c:v>
                </c:pt>
                <c:pt idx="36">
                  <c:v>childrens ride on toys</c:v>
                </c:pt>
                <c:pt idx="37">
                  <c:v>3 wheeled scooter</c:v>
                </c:pt>
                <c:pt idx="38">
                  <c:v>childrens tents</c:v>
                </c:pt>
                <c:pt idx="39">
                  <c:v>girls bmx bikes</c:v>
                </c:pt>
                <c:pt idx="40">
                  <c:v>outdoor toys direct</c:v>
                </c:pt>
                <c:pt idx="41">
                  <c:v>cheap girls bikes</c:v>
                </c:pt>
                <c:pt idx="42">
                  <c:v>childrens go karts</c:v>
                </c:pt>
                <c:pt idx="43">
                  <c:v>kids garden toys</c:v>
                </c:pt>
                <c:pt idx="44">
                  <c:v>garden toys for kids</c:v>
                </c:pt>
                <c:pt idx="45">
                  <c:v>play tents for kids</c:v>
                </c:pt>
                <c:pt idx="46">
                  <c:v>baby swing chair</c:v>
                </c:pt>
                <c:pt idx="47">
                  <c:v>pedal cars for kids</c:v>
                </c:pt>
                <c:pt idx="48">
                  <c:v>pop up play tent</c:v>
                </c:pt>
                <c:pt idx="49">
                  <c:v>baby garden swing /'#'/</c:v>
                </c:pt>
                <c:pt idx="50">
                  <c:v>kids go kart</c:v>
                </c:pt>
                <c:pt idx="51">
                  <c:v>outdoor baby swing</c:v>
                </c:pt>
                <c:pt idx="52">
                  <c:v>3 wheel scooters</c:v>
                </c:pt>
                <c:pt idx="53">
                  <c:v>wooden outdoor toys</c:v>
                </c:pt>
                <c:pt idx="54">
                  <c:v>toy castles for boys</c:v>
                </c:pt>
                <c:pt idx="55">
                  <c:v>baby garden swing</c:v>
                </c:pt>
                <c:pt idx="56">
                  <c:v>outdoor toys for toddlers</c:v>
                </c:pt>
              </c:strCache>
            </c:strRef>
          </c:cat>
          <c:val>
            <c:numRef>
              <c:f>'Outdoor Toys'!$C$5:$C$62</c:f>
              <c:numCache>
                <c:formatCode>General</c:formatCode>
                <c:ptCount val="57"/>
                <c:pt idx="0">
                  <c:v>19</c:v>
                </c:pt>
                <c:pt idx="1">
                  <c:v>2</c:v>
                </c:pt>
                <c:pt idx="2">
                  <c:v>0</c:v>
                </c:pt>
                <c:pt idx="3">
                  <c:v>12</c:v>
                </c:pt>
                <c:pt idx="4">
                  <c:v>29</c:v>
                </c:pt>
                <c:pt idx="5">
                  <c:v>0</c:v>
                </c:pt>
                <c:pt idx="6">
                  <c:v>8</c:v>
                </c:pt>
                <c:pt idx="7">
                  <c:v>3</c:v>
                </c:pt>
                <c:pt idx="8">
                  <c:v>8</c:v>
                </c:pt>
                <c:pt idx="9">
                  <c:v>14</c:v>
                </c:pt>
                <c:pt idx="10">
                  <c:v>9</c:v>
                </c:pt>
                <c:pt idx="11">
                  <c:v>2</c:v>
                </c:pt>
                <c:pt idx="12">
                  <c:v>5</c:v>
                </c:pt>
                <c:pt idx="13">
                  <c:v>4</c:v>
                </c:pt>
                <c:pt idx="14">
                  <c:v>2</c:v>
                </c:pt>
                <c:pt idx="15">
                  <c:v>6</c:v>
                </c:pt>
                <c:pt idx="16">
                  <c:v>0</c:v>
                </c:pt>
                <c:pt idx="17">
                  <c:v>10</c:v>
                </c:pt>
                <c:pt idx="18">
                  <c:v>2</c:v>
                </c:pt>
                <c:pt idx="19">
                  <c:v>1</c:v>
                </c:pt>
                <c:pt idx="20">
                  <c:v>0</c:v>
                </c:pt>
                <c:pt idx="21">
                  <c:v>4</c:v>
                </c:pt>
                <c:pt idx="22">
                  <c:v>9</c:v>
                </c:pt>
                <c:pt idx="23">
                  <c:v>5</c:v>
                </c:pt>
                <c:pt idx="24">
                  <c:v>4</c:v>
                </c:pt>
                <c:pt idx="25">
                  <c:v>3</c:v>
                </c:pt>
                <c:pt idx="26">
                  <c:v>0</c:v>
                </c:pt>
                <c:pt idx="27">
                  <c:v>3</c:v>
                </c:pt>
                <c:pt idx="28">
                  <c:v>1</c:v>
                </c:pt>
                <c:pt idx="29">
                  <c:v>0</c:v>
                </c:pt>
                <c:pt idx="30">
                  <c:v>1</c:v>
                </c:pt>
                <c:pt idx="31">
                  <c:v>9</c:v>
                </c:pt>
                <c:pt idx="32">
                  <c:v>0</c:v>
                </c:pt>
                <c:pt idx="33">
                  <c:v>1</c:v>
                </c:pt>
                <c:pt idx="35">
                  <c:v>1</c:v>
                </c:pt>
                <c:pt idx="36">
                  <c:v>0</c:v>
                </c:pt>
                <c:pt idx="37">
                  <c:v>4</c:v>
                </c:pt>
                <c:pt idx="38">
                  <c:v>1</c:v>
                </c:pt>
                <c:pt idx="39">
                  <c:v>0</c:v>
                </c:pt>
                <c:pt idx="41">
                  <c:v>0</c:v>
                </c:pt>
                <c:pt idx="42">
                  <c:v>1</c:v>
                </c:pt>
                <c:pt idx="43">
                  <c:v>2</c:v>
                </c:pt>
                <c:pt idx="44">
                  <c:v>2</c:v>
                </c:pt>
                <c:pt idx="45">
                  <c:v>1</c:v>
                </c:pt>
                <c:pt idx="46">
                  <c:v>0</c:v>
                </c:pt>
                <c:pt idx="47">
                  <c:v>5</c:v>
                </c:pt>
                <c:pt idx="48">
                  <c:v>2</c:v>
                </c:pt>
                <c:pt idx="49">
                  <c:v>2</c:v>
                </c:pt>
                <c:pt idx="50">
                  <c:v>1</c:v>
                </c:pt>
                <c:pt idx="51">
                  <c:v>7</c:v>
                </c:pt>
                <c:pt idx="52">
                  <c:v>9</c:v>
                </c:pt>
                <c:pt idx="54">
                  <c:v>11</c:v>
                </c:pt>
                <c:pt idx="55">
                  <c:v>2</c:v>
                </c:pt>
              </c:numCache>
            </c:numRef>
          </c:val>
          <c:smooth val="0"/>
        </c:ser>
        <c:dLbls>
          <c:showLegendKey val="0"/>
          <c:showVal val="0"/>
          <c:showCatName val="0"/>
          <c:showSerName val="0"/>
          <c:showPercent val="0"/>
          <c:showBubbleSize val="0"/>
        </c:dLbls>
        <c:marker val="1"/>
        <c:smooth val="0"/>
        <c:axId val="65034112"/>
        <c:axId val="65032576"/>
      </c:lineChart>
      <c:catAx>
        <c:axId val="65025152"/>
        <c:scaling>
          <c:orientation val="minMax"/>
        </c:scaling>
        <c:delete val="0"/>
        <c:axPos val="b"/>
        <c:majorTickMark val="out"/>
        <c:minorTickMark val="none"/>
        <c:tickLblPos val="nextTo"/>
        <c:crossAx val="65026688"/>
        <c:crosses val="autoZero"/>
        <c:auto val="1"/>
        <c:lblAlgn val="ctr"/>
        <c:lblOffset val="100"/>
        <c:noMultiLvlLbl val="0"/>
      </c:catAx>
      <c:valAx>
        <c:axId val="65026688"/>
        <c:scaling>
          <c:orientation val="minMax"/>
        </c:scaling>
        <c:delete val="0"/>
        <c:axPos val="l"/>
        <c:majorGridlines/>
        <c:numFmt formatCode="General" sourceLinked="1"/>
        <c:majorTickMark val="out"/>
        <c:minorTickMark val="none"/>
        <c:tickLblPos val="nextTo"/>
        <c:crossAx val="65025152"/>
        <c:crosses val="autoZero"/>
        <c:crossBetween val="between"/>
      </c:valAx>
      <c:valAx>
        <c:axId val="65032576"/>
        <c:scaling>
          <c:orientation val="maxMin"/>
          <c:max val="30"/>
          <c:min val="1"/>
        </c:scaling>
        <c:delete val="0"/>
        <c:axPos val="r"/>
        <c:numFmt formatCode="General" sourceLinked="1"/>
        <c:majorTickMark val="out"/>
        <c:minorTickMark val="none"/>
        <c:tickLblPos val="nextTo"/>
        <c:crossAx val="65034112"/>
        <c:crosses val="max"/>
        <c:crossBetween val="between"/>
      </c:valAx>
      <c:catAx>
        <c:axId val="65034112"/>
        <c:scaling>
          <c:orientation val="minMax"/>
        </c:scaling>
        <c:delete val="1"/>
        <c:axPos val="t"/>
        <c:majorTickMark val="out"/>
        <c:minorTickMark val="none"/>
        <c:tickLblPos val="none"/>
        <c:crossAx val="65032576"/>
        <c:crosses val="autoZero"/>
        <c:auto val="1"/>
        <c:lblAlgn val="ctr"/>
        <c:lblOffset val="100"/>
        <c:noMultiLvlLbl val="0"/>
      </c:catAx>
    </c:plotArea>
    <c:plotVisOnly val="1"/>
    <c:dispBlanksAs val="gap"/>
    <c:showDLblsOverMax val="0"/>
  </c:chart>
  <c:txPr>
    <a:bodyPr/>
    <a:lstStyle/>
    <a:p>
      <a:pPr>
        <a:defRPr sz="800"/>
      </a:pPr>
      <a:endParaRPr lang="en-US"/>
    </a:p>
  </c:txPr>
  <c:externalData r:id="rId2">
    <c:autoUpdate val="0"/>
  </c:externalData>
  <c:extLst>
    <c:ext xmlns:c14="http://schemas.microsoft.com/office/drawing/2007/8/2/chart" uri="{781A3756-C4B2-4CAC-9D66-4F8BD8637D16}">
      <c14:pivotOptions>
        <c14:dropZoneFilter val="1"/>
        <c14:dropZoneCategories val="1"/>
        <c14:dropZoneData val="1"/>
        <c14:dropZonesVisible val="1"/>
      </c14:pivotOptions>
    </c:ext>
  </c:extLst>
</c:chartSpace>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F1426C-7408-41D1-84C9-62909C0D675B}" type="doc">
      <dgm:prSet loTypeId="urn:microsoft.com/office/officeart/2005/8/layout/chevron1" loCatId="process" qsTypeId="urn:microsoft.com/office/officeart/2005/8/quickstyle/simple1" qsCatId="simple" csTypeId="urn:microsoft.com/office/officeart/2005/8/colors/accent5_4" csCatId="accent5" phldr="1"/>
      <dgm:spPr/>
    </dgm:pt>
    <dgm:pt modelId="{2A09A3FD-D90F-4183-9CD0-FE184D0F79AE}">
      <dgm:prSet phldrT="[Text]"/>
      <dgm:spPr/>
      <dgm:t>
        <a:bodyPr/>
        <a:lstStyle/>
        <a:p>
          <a:r>
            <a:rPr lang="en-GB" dirty="0" smtClean="0"/>
            <a:t>Action</a:t>
          </a:r>
          <a:endParaRPr lang="en-GB" dirty="0"/>
        </a:p>
      </dgm:t>
    </dgm:pt>
    <dgm:pt modelId="{F0334E1A-FEBB-4D0D-A945-E5CFB2D0750D}" type="parTrans" cxnId="{27E8473C-DC81-4973-980D-D9ED1798687D}">
      <dgm:prSet/>
      <dgm:spPr/>
      <dgm:t>
        <a:bodyPr/>
        <a:lstStyle/>
        <a:p>
          <a:endParaRPr lang="en-GB"/>
        </a:p>
      </dgm:t>
    </dgm:pt>
    <dgm:pt modelId="{9692A5E2-4007-4E4B-B8C7-7BE9BABB7BC2}" type="sibTrans" cxnId="{27E8473C-DC81-4973-980D-D9ED1798687D}">
      <dgm:prSet/>
      <dgm:spPr/>
      <dgm:t>
        <a:bodyPr/>
        <a:lstStyle/>
        <a:p>
          <a:endParaRPr lang="en-GB"/>
        </a:p>
      </dgm:t>
    </dgm:pt>
    <dgm:pt modelId="{7AFF4BA0-8F6C-48A1-B59B-E578346972D6}">
      <dgm:prSet phldrT="[Text]"/>
      <dgm:spPr/>
      <dgm:t>
        <a:bodyPr/>
        <a:lstStyle/>
        <a:p>
          <a:r>
            <a:rPr lang="en-GB" dirty="0" smtClean="0"/>
            <a:t>Condition</a:t>
          </a:r>
          <a:endParaRPr lang="en-GB" dirty="0"/>
        </a:p>
      </dgm:t>
    </dgm:pt>
    <dgm:pt modelId="{AC5222B8-7380-4EAF-AC99-6DA76B4FFCAB}" type="parTrans" cxnId="{1EF4D7E6-993E-49E5-AE79-D3EE095B8B93}">
      <dgm:prSet/>
      <dgm:spPr/>
      <dgm:t>
        <a:bodyPr/>
        <a:lstStyle/>
        <a:p>
          <a:endParaRPr lang="en-GB"/>
        </a:p>
      </dgm:t>
    </dgm:pt>
    <dgm:pt modelId="{7F3F9912-CC96-4804-ADBC-3D5E274A674E}" type="sibTrans" cxnId="{1EF4D7E6-993E-49E5-AE79-D3EE095B8B93}">
      <dgm:prSet/>
      <dgm:spPr/>
      <dgm:t>
        <a:bodyPr/>
        <a:lstStyle/>
        <a:p>
          <a:endParaRPr lang="en-GB"/>
        </a:p>
      </dgm:t>
    </dgm:pt>
    <dgm:pt modelId="{5643039C-CD2E-42D9-A685-EC59BA27E5BF}">
      <dgm:prSet/>
      <dgm:spPr/>
      <dgm:t>
        <a:bodyPr/>
        <a:lstStyle/>
        <a:p>
          <a:r>
            <a:rPr lang="en-GB" dirty="0" smtClean="0"/>
            <a:t>Brand</a:t>
          </a:r>
          <a:endParaRPr lang="en-GB" dirty="0"/>
        </a:p>
      </dgm:t>
    </dgm:pt>
    <dgm:pt modelId="{04AC344D-ABBA-499B-A611-FD1AEE246D58}" type="parTrans" cxnId="{79E07C0B-454F-474A-8A28-704FD700C59A}">
      <dgm:prSet/>
      <dgm:spPr/>
      <dgm:t>
        <a:bodyPr/>
        <a:lstStyle/>
        <a:p>
          <a:endParaRPr lang="en-GB"/>
        </a:p>
      </dgm:t>
    </dgm:pt>
    <dgm:pt modelId="{7FBB53D3-0738-4EF6-9FD0-0723A0925581}" type="sibTrans" cxnId="{79E07C0B-454F-474A-8A28-704FD700C59A}">
      <dgm:prSet/>
      <dgm:spPr/>
      <dgm:t>
        <a:bodyPr/>
        <a:lstStyle/>
        <a:p>
          <a:endParaRPr lang="en-GB"/>
        </a:p>
      </dgm:t>
    </dgm:pt>
    <dgm:pt modelId="{2CAD8D36-A19A-4CC8-A4E7-635C0DBFD4F5}">
      <dgm:prSet/>
      <dgm:spPr/>
      <dgm:t>
        <a:bodyPr/>
        <a:lstStyle/>
        <a:p>
          <a:r>
            <a:rPr lang="en-GB" smtClean="0"/>
            <a:t>Location</a:t>
          </a:r>
          <a:endParaRPr lang="en-GB" dirty="0"/>
        </a:p>
      </dgm:t>
    </dgm:pt>
    <dgm:pt modelId="{61FF883F-CB40-4572-B196-6B49CCA88A6D}" type="parTrans" cxnId="{DE0AC189-A07B-46EB-94DC-76661B0F5F17}">
      <dgm:prSet/>
      <dgm:spPr/>
      <dgm:t>
        <a:bodyPr/>
        <a:lstStyle/>
        <a:p>
          <a:endParaRPr lang="en-GB"/>
        </a:p>
      </dgm:t>
    </dgm:pt>
    <dgm:pt modelId="{B526E2C8-5EE6-4097-835F-F1774650098A}" type="sibTrans" cxnId="{DE0AC189-A07B-46EB-94DC-76661B0F5F17}">
      <dgm:prSet/>
      <dgm:spPr/>
      <dgm:t>
        <a:bodyPr/>
        <a:lstStyle/>
        <a:p>
          <a:endParaRPr lang="en-GB"/>
        </a:p>
      </dgm:t>
    </dgm:pt>
    <dgm:pt modelId="{13B006CD-B725-461E-A00F-9BEB19E3DDA1}">
      <dgm:prSet/>
      <dgm:spPr/>
      <dgm:t>
        <a:bodyPr/>
        <a:lstStyle/>
        <a:p>
          <a:r>
            <a:rPr lang="en-GB" dirty="0" smtClean="0"/>
            <a:t>Model</a:t>
          </a:r>
          <a:endParaRPr lang="en-GB" dirty="0"/>
        </a:p>
      </dgm:t>
    </dgm:pt>
    <dgm:pt modelId="{A6F7B7B4-D8F6-4D97-B247-94B20F8CAA32}" type="parTrans" cxnId="{716B0E00-A1BA-43DB-B133-3EB37C3A706A}">
      <dgm:prSet/>
      <dgm:spPr/>
      <dgm:t>
        <a:bodyPr/>
        <a:lstStyle/>
        <a:p>
          <a:endParaRPr lang="en-GB"/>
        </a:p>
      </dgm:t>
    </dgm:pt>
    <dgm:pt modelId="{C0D3F938-4086-4BDB-A254-F64D913C9680}" type="sibTrans" cxnId="{716B0E00-A1BA-43DB-B133-3EB37C3A706A}">
      <dgm:prSet/>
      <dgm:spPr/>
      <dgm:t>
        <a:bodyPr/>
        <a:lstStyle/>
        <a:p>
          <a:endParaRPr lang="en-GB"/>
        </a:p>
      </dgm:t>
    </dgm:pt>
    <dgm:pt modelId="{D4905CE5-8A1A-4F1C-B380-FA1B6726E635}">
      <dgm:prSet/>
      <dgm:spPr/>
      <dgm:t>
        <a:bodyPr/>
        <a:lstStyle/>
        <a:p>
          <a:r>
            <a:rPr lang="en-GB" smtClean="0"/>
            <a:t>Colour</a:t>
          </a:r>
          <a:endParaRPr lang="en-GB" dirty="0"/>
        </a:p>
      </dgm:t>
    </dgm:pt>
    <dgm:pt modelId="{6F4055D3-0EA9-484F-91D5-CF19B4578367}" type="parTrans" cxnId="{717BAFAE-ECCF-49AC-BF96-8D8694E803F6}">
      <dgm:prSet/>
      <dgm:spPr/>
      <dgm:t>
        <a:bodyPr/>
        <a:lstStyle/>
        <a:p>
          <a:endParaRPr lang="en-GB"/>
        </a:p>
      </dgm:t>
    </dgm:pt>
    <dgm:pt modelId="{7D654365-4A7A-4BBD-B53D-067776D32853}" type="sibTrans" cxnId="{717BAFAE-ECCF-49AC-BF96-8D8694E803F6}">
      <dgm:prSet/>
      <dgm:spPr/>
      <dgm:t>
        <a:bodyPr/>
        <a:lstStyle/>
        <a:p>
          <a:endParaRPr lang="en-GB"/>
        </a:p>
      </dgm:t>
    </dgm:pt>
    <dgm:pt modelId="{0580A412-87B3-4F90-83A2-5854720B224B}" type="pres">
      <dgm:prSet presAssocID="{02F1426C-7408-41D1-84C9-62909C0D675B}" presName="Name0" presStyleCnt="0">
        <dgm:presLayoutVars>
          <dgm:dir/>
          <dgm:animLvl val="lvl"/>
          <dgm:resizeHandles val="exact"/>
        </dgm:presLayoutVars>
      </dgm:prSet>
      <dgm:spPr/>
    </dgm:pt>
    <dgm:pt modelId="{993D5326-C13E-4258-8379-E5617436FBA8}" type="pres">
      <dgm:prSet presAssocID="{2A09A3FD-D90F-4183-9CD0-FE184D0F79AE}" presName="parTxOnly" presStyleLbl="node1" presStyleIdx="0" presStyleCnt="6">
        <dgm:presLayoutVars>
          <dgm:chMax val="0"/>
          <dgm:chPref val="0"/>
          <dgm:bulletEnabled val="1"/>
        </dgm:presLayoutVars>
      </dgm:prSet>
      <dgm:spPr/>
      <dgm:t>
        <a:bodyPr/>
        <a:lstStyle/>
        <a:p>
          <a:endParaRPr lang="en-GB"/>
        </a:p>
      </dgm:t>
    </dgm:pt>
    <dgm:pt modelId="{83BD9697-D9EA-4FCC-9CC5-680ED0DE9C57}" type="pres">
      <dgm:prSet presAssocID="{9692A5E2-4007-4E4B-B8C7-7BE9BABB7BC2}" presName="parTxOnlySpace" presStyleCnt="0"/>
      <dgm:spPr/>
    </dgm:pt>
    <dgm:pt modelId="{AADB481D-21D0-4037-A51A-86E360EFE761}" type="pres">
      <dgm:prSet presAssocID="{7AFF4BA0-8F6C-48A1-B59B-E578346972D6}" presName="parTxOnly" presStyleLbl="node1" presStyleIdx="1" presStyleCnt="6">
        <dgm:presLayoutVars>
          <dgm:chMax val="0"/>
          <dgm:chPref val="0"/>
          <dgm:bulletEnabled val="1"/>
        </dgm:presLayoutVars>
      </dgm:prSet>
      <dgm:spPr/>
      <dgm:t>
        <a:bodyPr/>
        <a:lstStyle/>
        <a:p>
          <a:endParaRPr lang="en-GB"/>
        </a:p>
      </dgm:t>
    </dgm:pt>
    <dgm:pt modelId="{E1F16ED8-88B7-4025-9920-5C66A29454F9}" type="pres">
      <dgm:prSet presAssocID="{7F3F9912-CC96-4804-ADBC-3D5E274A674E}" presName="parTxOnlySpace" presStyleCnt="0"/>
      <dgm:spPr/>
    </dgm:pt>
    <dgm:pt modelId="{5C316A8C-5A96-4A54-90D6-F6637AE38C77}" type="pres">
      <dgm:prSet presAssocID="{D4905CE5-8A1A-4F1C-B380-FA1B6726E635}" presName="parTxOnly" presStyleLbl="node1" presStyleIdx="2" presStyleCnt="6">
        <dgm:presLayoutVars>
          <dgm:chMax val="0"/>
          <dgm:chPref val="0"/>
          <dgm:bulletEnabled val="1"/>
        </dgm:presLayoutVars>
      </dgm:prSet>
      <dgm:spPr/>
      <dgm:t>
        <a:bodyPr/>
        <a:lstStyle/>
        <a:p>
          <a:endParaRPr lang="en-GB"/>
        </a:p>
      </dgm:t>
    </dgm:pt>
    <dgm:pt modelId="{A174ED7B-D82B-496C-B2D0-228451A46EC6}" type="pres">
      <dgm:prSet presAssocID="{7D654365-4A7A-4BBD-B53D-067776D32853}" presName="parTxOnlySpace" presStyleCnt="0"/>
      <dgm:spPr/>
    </dgm:pt>
    <dgm:pt modelId="{31B00150-C195-489A-95FF-F9642F7FBD9B}" type="pres">
      <dgm:prSet presAssocID="{5643039C-CD2E-42D9-A685-EC59BA27E5BF}" presName="parTxOnly" presStyleLbl="node1" presStyleIdx="3" presStyleCnt="6">
        <dgm:presLayoutVars>
          <dgm:chMax val="0"/>
          <dgm:chPref val="0"/>
          <dgm:bulletEnabled val="1"/>
        </dgm:presLayoutVars>
      </dgm:prSet>
      <dgm:spPr/>
      <dgm:t>
        <a:bodyPr/>
        <a:lstStyle/>
        <a:p>
          <a:endParaRPr lang="en-GB"/>
        </a:p>
      </dgm:t>
    </dgm:pt>
    <dgm:pt modelId="{BAB087EE-49AB-4B7F-BE98-52521B607166}" type="pres">
      <dgm:prSet presAssocID="{7FBB53D3-0738-4EF6-9FD0-0723A0925581}" presName="parTxOnlySpace" presStyleCnt="0"/>
      <dgm:spPr/>
    </dgm:pt>
    <dgm:pt modelId="{54FD64A1-E888-43E8-8147-7213082DD36F}" type="pres">
      <dgm:prSet presAssocID="{13B006CD-B725-461E-A00F-9BEB19E3DDA1}" presName="parTxOnly" presStyleLbl="node1" presStyleIdx="4" presStyleCnt="6">
        <dgm:presLayoutVars>
          <dgm:chMax val="0"/>
          <dgm:chPref val="0"/>
          <dgm:bulletEnabled val="1"/>
        </dgm:presLayoutVars>
      </dgm:prSet>
      <dgm:spPr/>
      <dgm:t>
        <a:bodyPr/>
        <a:lstStyle/>
        <a:p>
          <a:endParaRPr lang="en-GB"/>
        </a:p>
      </dgm:t>
    </dgm:pt>
    <dgm:pt modelId="{21965885-EC49-48A6-AF5E-6B2E852738D6}" type="pres">
      <dgm:prSet presAssocID="{C0D3F938-4086-4BDB-A254-F64D913C9680}" presName="parTxOnlySpace" presStyleCnt="0"/>
      <dgm:spPr/>
    </dgm:pt>
    <dgm:pt modelId="{BE974912-2141-4331-9FA2-D7036D8671AD}" type="pres">
      <dgm:prSet presAssocID="{2CAD8D36-A19A-4CC8-A4E7-635C0DBFD4F5}" presName="parTxOnly" presStyleLbl="node1" presStyleIdx="5" presStyleCnt="6">
        <dgm:presLayoutVars>
          <dgm:chMax val="0"/>
          <dgm:chPref val="0"/>
          <dgm:bulletEnabled val="1"/>
        </dgm:presLayoutVars>
      </dgm:prSet>
      <dgm:spPr/>
      <dgm:t>
        <a:bodyPr/>
        <a:lstStyle/>
        <a:p>
          <a:endParaRPr lang="en-GB"/>
        </a:p>
      </dgm:t>
    </dgm:pt>
  </dgm:ptLst>
  <dgm:cxnLst>
    <dgm:cxn modelId="{6545A611-1329-4AEF-BA4C-C3249031F5F0}" type="presOf" srcId="{7AFF4BA0-8F6C-48A1-B59B-E578346972D6}" destId="{AADB481D-21D0-4037-A51A-86E360EFE761}" srcOrd="0" destOrd="0" presId="urn:microsoft.com/office/officeart/2005/8/layout/chevron1"/>
    <dgm:cxn modelId="{DE0AC189-A07B-46EB-94DC-76661B0F5F17}" srcId="{02F1426C-7408-41D1-84C9-62909C0D675B}" destId="{2CAD8D36-A19A-4CC8-A4E7-635C0DBFD4F5}" srcOrd="5" destOrd="0" parTransId="{61FF883F-CB40-4572-B196-6B49CCA88A6D}" sibTransId="{B526E2C8-5EE6-4097-835F-F1774650098A}"/>
    <dgm:cxn modelId="{2B86F0D7-03F7-426A-B5C7-6EF6AAB8D68E}" type="presOf" srcId="{5643039C-CD2E-42D9-A685-EC59BA27E5BF}" destId="{31B00150-C195-489A-95FF-F9642F7FBD9B}" srcOrd="0" destOrd="0" presId="urn:microsoft.com/office/officeart/2005/8/layout/chevron1"/>
    <dgm:cxn modelId="{C32B8B4D-CC3C-4331-BE5D-B7660A55C412}" type="presOf" srcId="{D4905CE5-8A1A-4F1C-B380-FA1B6726E635}" destId="{5C316A8C-5A96-4A54-90D6-F6637AE38C77}" srcOrd="0" destOrd="0" presId="urn:microsoft.com/office/officeart/2005/8/layout/chevron1"/>
    <dgm:cxn modelId="{5441275B-45C4-433D-ACB8-40782973E95F}" type="presOf" srcId="{2A09A3FD-D90F-4183-9CD0-FE184D0F79AE}" destId="{993D5326-C13E-4258-8379-E5617436FBA8}" srcOrd="0" destOrd="0" presId="urn:microsoft.com/office/officeart/2005/8/layout/chevron1"/>
    <dgm:cxn modelId="{E3EF2836-C215-4BBB-ADA7-41E4BA4D2816}" type="presOf" srcId="{2CAD8D36-A19A-4CC8-A4E7-635C0DBFD4F5}" destId="{BE974912-2141-4331-9FA2-D7036D8671AD}" srcOrd="0" destOrd="0" presId="urn:microsoft.com/office/officeart/2005/8/layout/chevron1"/>
    <dgm:cxn modelId="{79E07C0B-454F-474A-8A28-704FD700C59A}" srcId="{02F1426C-7408-41D1-84C9-62909C0D675B}" destId="{5643039C-CD2E-42D9-A685-EC59BA27E5BF}" srcOrd="3" destOrd="0" parTransId="{04AC344D-ABBA-499B-A611-FD1AEE246D58}" sibTransId="{7FBB53D3-0738-4EF6-9FD0-0723A0925581}"/>
    <dgm:cxn modelId="{27E8473C-DC81-4973-980D-D9ED1798687D}" srcId="{02F1426C-7408-41D1-84C9-62909C0D675B}" destId="{2A09A3FD-D90F-4183-9CD0-FE184D0F79AE}" srcOrd="0" destOrd="0" parTransId="{F0334E1A-FEBB-4D0D-A945-E5CFB2D0750D}" sibTransId="{9692A5E2-4007-4E4B-B8C7-7BE9BABB7BC2}"/>
    <dgm:cxn modelId="{0CB8E6D9-0833-4D54-BC4E-70FA46FF9E56}" type="presOf" srcId="{02F1426C-7408-41D1-84C9-62909C0D675B}" destId="{0580A412-87B3-4F90-83A2-5854720B224B}" srcOrd="0" destOrd="0" presId="urn:microsoft.com/office/officeart/2005/8/layout/chevron1"/>
    <dgm:cxn modelId="{B68350CE-1CBE-4D97-B6B0-652B41FBBD01}" type="presOf" srcId="{13B006CD-B725-461E-A00F-9BEB19E3DDA1}" destId="{54FD64A1-E888-43E8-8147-7213082DD36F}" srcOrd="0" destOrd="0" presId="urn:microsoft.com/office/officeart/2005/8/layout/chevron1"/>
    <dgm:cxn modelId="{716B0E00-A1BA-43DB-B133-3EB37C3A706A}" srcId="{02F1426C-7408-41D1-84C9-62909C0D675B}" destId="{13B006CD-B725-461E-A00F-9BEB19E3DDA1}" srcOrd="4" destOrd="0" parTransId="{A6F7B7B4-D8F6-4D97-B247-94B20F8CAA32}" sibTransId="{C0D3F938-4086-4BDB-A254-F64D913C9680}"/>
    <dgm:cxn modelId="{717BAFAE-ECCF-49AC-BF96-8D8694E803F6}" srcId="{02F1426C-7408-41D1-84C9-62909C0D675B}" destId="{D4905CE5-8A1A-4F1C-B380-FA1B6726E635}" srcOrd="2" destOrd="0" parTransId="{6F4055D3-0EA9-484F-91D5-CF19B4578367}" sibTransId="{7D654365-4A7A-4BBD-B53D-067776D32853}"/>
    <dgm:cxn modelId="{1EF4D7E6-993E-49E5-AE79-D3EE095B8B93}" srcId="{02F1426C-7408-41D1-84C9-62909C0D675B}" destId="{7AFF4BA0-8F6C-48A1-B59B-E578346972D6}" srcOrd="1" destOrd="0" parTransId="{AC5222B8-7380-4EAF-AC99-6DA76B4FFCAB}" sibTransId="{7F3F9912-CC96-4804-ADBC-3D5E274A674E}"/>
    <dgm:cxn modelId="{3782238F-5563-46D3-AA75-61C66F51196E}" type="presParOf" srcId="{0580A412-87B3-4F90-83A2-5854720B224B}" destId="{993D5326-C13E-4258-8379-E5617436FBA8}" srcOrd="0" destOrd="0" presId="urn:microsoft.com/office/officeart/2005/8/layout/chevron1"/>
    <dgm:cxn modelId="{2BE88D61-06D9-44EF-8DB0-D8EFFE77D60F}" type="presParOf" srcId="{0580A412-87B3-4F90-83A2-5854720B224B}" destId="{83BD9697-D9EA-4FCC-9CC5-680ED0DE9C57}" srcOrd="1" destOrd="0" presId="urn:microsoft.com/office/officeart/2005/8/layout/chevron1"/>
    <dgm:cxn modelId="{23095826-1E01-4560-8AC6-D1C73E7A7474}" type="presParOf" srcId="{0580A412-87B3-4F90-83A2-5854720B224B}" destId="{AADB481D-21D0-4037-A51A-86E360EFE761}" srcOrd="2" destOrd="0" presId="urn:microsoft.com/office/officeart/2005/8/layout/chevron1"/>
    <dgm:cxn modelId="{E4629F52-7B49-4F5D-902E-4DC21F34F0C1}" type="presParOf" srcId="{0580A412-87B3-4F90-83A2-5854720B224B}" destId="{E1F16ED8-88B7-4025-9920-5C66A29454F9}" srcOrd="3" destOrd="0" presId="urn:microsoft.com/office/officeart/2005/8/layout/chevron1"/>
    <dgm:cxn modelId="{9E78D352-7620-4944-B7AB-1BE8E14516C9}" type="presParOf" srcId="{0580A412-87B3-4F90-83A2-5854720B224B}" destId="{5C316A8C-5A96-4A54-90D6-F6637AE38C77}" srcOrd="4" destOrd="0" presId="urn:microsoft.com/office/officeart/2005/8/layout/chevron1"/>
    <dgm:cxn modelId="{49F3885B-E0B2-4FA9-8680-562357D307C7}" type="presParOf" srcId="{0580A412-87B3-4F90-83A2-5854720B224B}" destId="{A174ED7B-D82B-496C-B2D0-228451A46EC6}" srcOrd="5" destOrd="0" presId="urn:microsoft.com/office/officeart/2005/8/layout/chevron1"/>
    <dgm:cxn modelId="{8602CFD1-C29A-4A0F-84BB-0BBC1DF6460E}" type="presParOf" srcId="{0580A412-87B3-4F90-83A2-5854720B224B}" destId="{31B00150-C195-489A-95FF-F9642F7FBD9B}" srcOrd="6" destOrd="0" presId="urn:microsoft.com/office/officeart/2005/8/layout/chevron1"/>
    <dgm:cxn modelId="{7C83E018-A463-455F-BC31-013AC2EA7784}" type="presParOf" srcId="{0580A412-87B3-4F90-83A2-5854720B224B}" destId="{BAB087EE-49AB-4B7F-BE98-52521B607166}" srcOrd="7" destOrd="0" presId="urn:microsoft.com/office/officeart/2005/8/layout/chevron1"/>
    <dgm:cxn modelId="{96352878-7645-4D0B-BB71-61A3A283542B}" type="presParOf" srcId="{0580A412-87B3-4F90-83A2-5854720B224B}" destId="{54FD64A1-E888-43E8-8147-7213082DD36F}" srcOrd="8" destOrd="0" presId="urn:microsoft.com/office/officeart/2005/8/layout/chevron1"/>
    <dgm:cxn modelId="{41B0003F-AC46-44EB-8580-B6DC9B1C0D21}" type="presParOf" srcId="{0580A412-87B3-4F90-83A2-5854720B224B}" destId="{21965885-EC49-48A6-AF5E-6B2E852738D6}" srcOrd="9" destOrd="0" presId="urn:microsoft.com/office/officeart/2005/8/layout/chevron1"/>
    <dgm:cxn modelId="{37284547-BE67-4E63-8DCE-41C34CAC4BB6}" type="presParOf" srcId="{0580A412-87B3-4F90-83A2-5854720B224B}" destId="{BE974912-2141-4331-9FA2-D7036D8671AD}" srcOrd="10"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F1426C-7408-41D1-84C9-62909C0D675B}" type="doc">
      <dgm:prSet loTypeId="urn:microsoft.com/office/officeart/2005/8/layout/chevron1" loCatId="process" qsTypeId="urn:microsoft.com/office/officeart/2005/8/quickstyle/simple1" qsCatId="simple" csTypeId="urn:microsoft.com/office/officeart/2005/8/colors/accent5_4" csCatId="accent5" phldr="1"/>
      <dgm:spPr/>
    </dgm:pt>
    <dgm:pt modelId="{2A09A3FD-D90F-4183-9CD0-FE184D0F79AE}">
      <dgm:prSet phldrT="[Text]"/>
      <dgm:spPr/>
      <dgm:t>
        <a:bodyPr/>
        <a:lstStyle/>
        <a:p>
          <a:r>
            <a:rPr lang="en-GB" dirty="0" smtClean="0"/>
            <a:t>Action</a:t>
          </a:r>
          <a:endParaRPr lang="en-GB" dirty="0"/>
        </a:p>
      </dgm:t>
    </dgm:pt>
    <dgm:pt modelId="{F0334E1A-FEBB-4D0D-A945-E5CFB2D0750D}" type="parTrans" cxnId="{27E8473C-DC81-4973-980D-D9ED1798687D}">
      <dgm:prSet/>
      <dgm:spPr/>
      <dgm:t>
        <a:bodyPr/>
        <a:lstStyle/>
        <a:p>
          <a:endParaRPr lang="en-GB"/>
        </a:p>
      </dgm:t>
    </dgm:pt>
    <dgm:pt modelId="{9692A5E2-4007-4E4B-B8C7-7BE9BABB7BC2}" type="sibTrans" cxnId="{27E8473C-DC81-4973-980D-D9ED1798687D}">
      <dgm:prSet/>
      <dgm:spPr/>
      <dgm:t>
        <a:bodyPr/>
        <a:lstStyle/>
        <a:p>
          <a:endParaRPr lang="en-GB"/>
        </a:p>
      </dgm:t>
    </dgm:pt>
    <dgm:pt modelId="{7AFF4BA0-8F6C-48A1-B59B-E578346972D6}">
      <dgm:prSet phldrT="[Text]"/>
      <dgm:spPr/>
      <dgm:t>
        <a:bodyPr/>
        <a:lstStyle/>
        <a:p>
          <a:r>
            <a:rPr lang="en-GB" dirty="0" smtClean="0"/>
            <a:t>Condition</a:t>
          </a:r>
          <a:endParaRPr lang="en-GB" dirty="0"/>
        </a:p>
      </dgm:t>
    </dgm:pt>
    <dgm:pt modelId="{AC5222B8-7380-4EAF-AC99-6DA76B4FFCAB}" type="parTrans" cxnId="{1EF4D7E6-993E-49E5-AE79-D3EE095B8B93}">
      <dgm:prSet/>
      <dgm:spPr/>
      <dgm:t>
        <a:bodyPr/>
        <a:lstStyle/>
        <a:p>
          <a:endParaRPr lang="en-GB"/>
        </a:p>
      </dgm:t>
    </dgm:pt>
    <dgm:pt modelId="{7F3F9912-CC96-4804-ADBC-3D5E274A674E}" type="sibTrans" cxnId="{1EF4D7E6-993E-49E5-AE79-D3EE095B8B93}">
      <dgm:prSet/>
      <dgm:spPr/>
      <dgm:t>
        <a:bodyPr/>
        <a:lstStyle/>
        <a:p>
          <a:endParaRPr lang="en-GB"/>
        </a:p>
      </dgm:t>
    </dgm:pt>
    <dgm:pt modelId="{5643039C-CD2E-42D9-A685-EC59BA27E5BF}">
      <dgm:prSet/>
      <dgm:spPr/>
      <dgm:t>
        <a:bodyPr/>
        <a:lstStyle/>
        <a:p>
          <a:r>
            <a:rPr lang="en-GB" smtClean="0"/>
            <a:t>Brand</a:t>
          </a:r>
          <a:endParaRPr lang="en-GB" dirty="0"/>
        </a:p>
      </dgm:t>
    </dgm:pt>
    <dgm:pt modelId="{04AC344D-ABBA-499B-A611-FD1AEE246D58}" type="parTrans" cxnId="{79E07C0B-454F-474A-8A28-704FD700C59A}">
      <dgm:prSet/>
      <dgm:spPr/>
      <dgm:t>
        <a:bodyPr/>
        <a:lstStyle/>
        <a:p>
          <a:endParaRPr lang="en-GB"/>
        </a:p>
      </dgm:t>
    </dgm:pt>
    <dgm:pt modelId="{7FBB53D3-0738-4EF6-9FD0-0723A0925581}" type="sibTrans" cxnId="{79E07C0B-454F-474A-8A28-704FD700C59A}">
      <dgm:prSet/>
      <dgm:spPr/>
      <dgm:t>
        <a:bodyPr/>
        <a:lstStyle/>
        <a:p>
          <a:endParaRPr lang="en-GB"/>
        </a:p>
      </dgm:t>
    </dgm:pt>
    <dgm:pt modelId="{2CAD8D36-A19A-4CC8-A4E7-635C0DBFD4F5}">
      <dgm:prSet/>
      <dgm:spPr/>
      <dgm:t>
        <a:bodyPr/>
        <a:lstStyle/>
        <a:p>
          <a:r>
            <a:rPr lang="en-GB" smtClean="0"/>
            <a:t>Location</a:t>
          </a:r>
          <a:endParaRPr lang="en-GB" dirty="0"/>
        </a:p>
      </dgm:t>
    </dgm:pt>
    <dgm:pt modelId="{61FF883F-CB40-4572-B196-6B49CCA88A6D}" type="parTrans" cxnId="{DE0AC189-A07B-46EB-94DC-76661B0F5F17}">
      <dgm:prSet/>
      <dgm:spPr/>
      <dgm:t>
        <a:bodyPr/>
        <a:lstStyle/>
        <a:p>
          <a:endParaRPr lang="en-GB"/>
        </a:p>
      </dgm:t>
    </dgm:pt>
    <dgm:pt modelId="{B526E2C8-5EE6-4097-835F-F1774650098A}" type="sibTrans" cxnId="{DE0AC189-A07B-46EB-94DC-76661B0F5F17}">
      <dgm:prSet/>
      <dgm:spPr/>
      <dgm:t>
        <a:bodyPr/>
        <a:lstStyle/>
        <a:p>
          <a:endParaRPr lang="en-GB"/>
        </a:p>
      </dgm:t>
    </dgm:pt>
    <dgm:pt modelId="{13B006CD-B725-461E-A00F-9BEB19E3DDA1}">
      <dgm:prSet/>
      <dgm:spPr/>
      <dgm:t>
        <a:bodyPr/>
        <a:lstStyle/>
        <a:p>
          <a:r>
            <a:rPr lang="en-GB" dirty="0" smtClean="0"/>
            <a:t>Model</a:t>
          </a:r>
          <a:endParaRPr lang="en-GB" dirty="0"/>
        </a:p>
      </dgm:t>
    </dgm:pt>
    <dgm:pt modelId="{A6F7B7B4-D8F6-4D97-B247-94B20F8CAA32}" type="parTrans" cxnId="{716B0E00-A1BA-43DB-B133-3EB37C3A706A}">
      <dgm:prSet/>
      <dgm:spPr/>
      <dgm:t>
        <a:bodyPr/>
        <a:lstStyle/>
        <a:p>
          <a:endParaRPr lang="en-GB"/>
        </a:p>
      </dgm:t>
    </dgm:pt>
    <dgm:pt modelId="{C0D3F938-4086-4BDB-A254-F64D913C9680}" type="sibTrans" cxnId="{716B0E00-A1BA-43DB-B133-3EB37C3A706A}">
      <dgm:prSet/>
      <dgm:spPr/>
      <dgm:t>
        <a:bodyPr/>
        <a:lstStyle/>
        <a:p>
          <a:endParaRPr lang="en-GB"/>
        </a:p>
      </dgm:t>
    </dgm:pt>
    <dgm:pt modelId="{4E353A51-9A53-45B9-AB93-8BBF7BFECECB}">
      <dgm:prSet/>
      <dgm:spPr/>
      <dgm:t>
        <a:bodyPr/>
        <a:lstStyle/>
        <a:p>
          <a:r>
            <a:rPr lang="en-GB" dirty="0" smtClean="0"/>
            <a:t>Colour</a:t>
          </a:r>
          <a:endParaRPr lang="en-GB" dirty="0"/>
        </a:p>
      </dgm:t>
    </dgm:pt>
    <dgm:pt modelId="{2DEE3210-9585-4CDD-BD22-4D075EA53CA4}" type="parTrans" cxnId="{35D7206E-3B24-415D-8019-9DB32E33F49B}">
      <dgm:prSet/>
      <dgm:spPr/>
      <dgm:t>
        <a:bodyPr/>
        <a:lstStyle/>
        <a:p>
          <a:endParaRPr lang="en-GB"/>
        </a:p>
      </dgm:t>
    </dgm:pt>
    <dgm:pt modelId="{E9F96E7A-CFC5-4C0D-BD8D-89990155C420}" type="sibTrans" cxnId="{35D7206E-3B24-415D-8019-9DB32E33F49B}">
      <dgm:prSet/>
      <dgm:spPr/>
      <dgm:t>
        <a:bodyPr/>
        <a:lstStyle/>
        <a:p>
          <a:endParaRPr lang="en-GB"/>
        </a:p>
      </dgm:t>
    </dgm:pt>
    <dgm:pt modelId="{0580A412-87B3-4F90-83A2-5854720B224B}" type="pres">
      <dgm:prSet presAssocID="{02F1426C-7408-41D1-84C9-62909C0D675B}" presName="Name0" presStyleCnt="0">
        <dgm:presLayoutVars>
          <dgm:dir/>
          <dgm:animLvl val="lvl"/>
          <dgm:resizeHandles val="exact"/>
        </dgm:presLayoutVars>
      </dgm:prSet>
      <dgm:spPr/>
    </dgm:pt>
    <dgm:pt modelId="{993D5326-C13E-4258-8379-E5617436FBA8}" type="pres">
      <dgm:prSet presAssocID="{2A09A3FD-D90F-4183-9CD0-FE184D0F79AE}" presName="parTxOnly" presStyleLbl="node1" presStyleIdx="0" presStyleCnt="6">
        <dgm:presLayoutVars>
          <dgm:chMax val="0"/>
          <dgm:chPref val="0"/>
          <dgm:bulletEnabled val="1"/>
        </dgm:presLayoutVars>
      </dgm:prSet>
      <dgm:spPr/>
      <dgm:t>
        <a:bodyPr/>
        <a:lstStyle/>
        <a:p>
          <a:endParaRPr lang="en-GB"/>
        </a:p>
      </dgm:t>
    </dgm:pt>
    <dgm:pt modelId="{83BD9697-D9EA-4FCC-9CC5-680ED0DE9C57}" type="pres">
      <dgm:prSet presAssocID="{9692A5E2-4007-4E4B-B8C7-7BE9BABB7BC2}" presName="parTxOnlySpace" presStyleCnt="0"/>
      <dgm:spPr/>
    </dgm:pt>
    <dgm:pt modelId="{AADB481D-21D0-4037-A51A-86E360EFE761}" type="pres">
      <dgm:prSet presAssocID="{7AFF4BA0-8F6C-48A1-B59B-E578346972D6}" presName="parTxOnly" presStyleLbl="node1" presStyleIdx="1" presStyleCnt="6">
        <dgm:presLayoutVars>
          <dgm:chMax val="0"/>
          <dgm:chPref val="0"/>
          <dgm:bulletEnabled val="1"/>
        </dgm:presLayoutVars>
      </dgm:prSet>
      <dgm:spPr/>
      <dgm:t>
        <a:bodyPr/>
        <a:lstStyle/>
        <a:p>
          <a:endParaRPr lang="en-GB"/>
        </a:p>
      </dgm:t>
    </dgm:pt>
    <dgm:pt modelId="{E1F16ED8-88B7-4025-9920-5C66A29454F9}" type="pres">
      <dgm:prSet presAssocID="{7F3F9912-CC96-4804-ADBC-3D5E274A674E}" presName="parTxOnlySpace" presStyleCnt="0"/>
      <dgm:spPr/>
    </dgm:pt>
    <dgm:pt modelId="{31B00150-C195-489A-95FF-F9642F7FBD9B}" type="pres">
      <dgm:prSet presAssocID="{5643039C-CD2E-42D9-A685-EC59BA27E5BF}" presName="parTxOnly" presStyleLbl="node1" presStyleIdx="2" presStyleCnt="6">
        <dgm:presLayoutVars>
          <dgm:chMax val="0"/>
          <dgm:chPref val="0"/>
          <dgm:bulletEnabled val="1"/>
        </dgm:presLayoutVars>
      </dgm:prSet>
      <dgm:spPr/>
      <dgm:t>
        <a:bodyPr/>
        <a:lstStyle/>
        <a:p>
          <a:endParaRPr lang="en-GB"/>
        </a:p>
      </dgm:t>
    </dgm:pt>
    <dgm:pt modelId="{BAB087EE-49AB-4B7F-BE98-52521B607166}" type="pres">
      <dgm:prSet presAssocID="{7FBB53D3-0738-4EF6-9FD0-0723A0925581}" presName="parTxOnlySpace" presStyleCnt="0"/>
      <dgm:spPr/>
    </dgm:pt>
    <dgm:pt modelId="{54FD64A1-E888-43E8-8147-7213082DD36F}" type="pres">
      <dgm:prSet presAssocID="{13B006CD-B725-461E-A00F-9BEB19E3DDA1}" presName="parTxOnly" presStyleLbl="node1" presStyleIdx="3" presStyleCnt="6">
        <dgm:presLayoutVars>
          <dgm:chMax val="0"/>
          <dgm:chPref val="0"/>
          <dgm:bulletEnabled val="1"/>
        </dgm:presLayoutVars>
      </dgm:prSet>
      <dgm:spPr/>
      <dgm:t>
        <a:bodyPr/>
        <a:lstStyle/>
        <a:p>
          <a:endParaRPr lang="en-GB"/>
        </a:p>
      </dgm:t>
    </dgm:pt>
    <dgm:pt modelId="{21965885-EC49-48A6-AF5E-6B2E852738D6}" type="pres">
      <dgm:prSet presAssocID="{C0D3F938-4086-4BDB-A254-F64D913C9680}" presName="parTxOnlySpace" presStyleCnt="0"/>
      <dgm:spPr/>
    </dgm:pt>
    <dgm:pt modelId="{41C8A797-A43C-4C20-BABD-E46EC6E4EFD8}" type="pres">
      <dgm:prSet presAssocID="{4E353A51-9A53-45B9-AB93-8BBF7BFECECB}" presName="parTxOnly" presStyleLbl="node1" presStyleIdx="4" presStyleCnt="6">
        <dgm:presLayoutVars>
          <dgm:chMax val="0"/>
          <dgm:chPref val="0"/>
          <dgm:bulletEnabled val="1"/>
        </dgm:presLayoutVars>
      </dgm:prSet>
      <dgm:spPr/>
      <dgm:t>
        <a:bodyPr/>
        <a:lstStyle/>
        <a:p>
          <a:endParaRPr lang="en-GB"/>
        </a:p>
      </dgm:t>
    </dgm:pt>
    <dgm:pt modelId="{3081945A-F7A1-4A15-9D12-981BD13790F1}" type="pres">
      <dgm:prSet presAssocID="{E9F96E7A-CFC5-4C0D-BD8D-89990155C420}" presName="parTxOnlySpace" presStyleCnt="0"/>
      <dgm:spPr/>
    </dgm:pt>
    <dgm:pt modelId="{BE974912-2141-4331-9FA2-D7036D8671AD}" type="pres">
      <dgm:prSet presAssocID="{2CAD8D36-A19A-4CC8-A4E7-635C0DBFD4F5}" presName="parTxOnly" presStyleLbl="node1" presStyleIdx="5" presStyleCnt="6">
        <dgm:presLayoutVars>
          <dgm:chMax val="0"/>
          <dgm:chPref val="0"/>
          <dgm:bulletEnabled val="1"/>
        </dgm:presLayoutVars>
      </dgm:prSet>
      <dgm:spPr/>
      <dgm:t>
        <a:bodyPr/>
        <a:lstStyle/>
        <a:p>
          <a:endParaRPr lang="en-GB"/>
        </a:p>
      </dgm:t>
    </dgm:pt>
  </dgm:ptLst>
  <dgm:cxnLst>
    <dgm:cxn modelId="{846F4452-4556-410E-A7B4-83A0722DA2B2}" type="presOf" srcId="{13B006CD-B725-461E-A00F-9BEB19E3DDA1}" destId="{54FD64A1-E888-43E8-8147-7213082DD36F}" srcOrd="0" destOrd="0" presId="urn:microsoft.com/office/officeart/2005/8/layout/chevron1"/>
    <dgm:cxn modelId="{F955C801-30F6-4BE3-9B4A-AB96496948CD}" type="presOf" srcId="{5643039C-CD2E-42D9-A685-EC59BA27E5BF}" destId="{31B00150-C195-489A-95FF-F9642F7FBD9B}" srcOrd="0" destOrd="0" presId="urn:microsoft.com/office/officeart/2005/8/layout/chevron1"/>
    <dgm:cxn modelId="{1EF4D7E6-993E-49E5-AE79-D3EE095B8B93}" srcId="{02F1426C-7408-41D1-84C9-62909C0D675B}" destId="{7AFF4BA0-8F6C-48A1-B59B-E578346972D6}" srcOrd="1" destOrd="0" parTransId="{AC5222B8-7380-4EAF-AC99-6DA76B4FFCAB}" sibTransId="{7F3F9912-CC96-4804-ADBC-3D5E274A674E}"/>
    <dgm:cxn modelId="{79E07C0B-454F-474A-8A28-704FD700C59A}" srcId="{02F1426C-7408-41D1-84C9-62909C0D675B}" destId="{5643039C-CD2E-42D9-A685-EC59BA27E5BF}" srcOrd="2" destOrd="0" parTransId="{04AC344D-ABBA-499B-A611-FD1AEE246D58}" sibTransId="{7FBB53D3-0738-4EF6-9FD0-0723A0925581}"/>
    <dgm:cxn modelId="{1FD88075-E303-41A2-9343-D1188AC4F395}" type="presOf" srcId="{2CAD8D36-A19A-4CC8-A4E7-635C0DBFD4F5}" destId="{BE974912-2141-4331-9FA2-D7036D8671AD}" srcOrd="0" destOrd="0" presId="urn:microsoft.com/office/officeart/2005/8/layout/chevron1"/>
    <dgm:cxn modelId="{27E8473C-DC81-4973-980D-D9ED1798687D}" srcId="{02F1426C-7408-41D1-84C9-62909C0D675B}" destId="{2A09A3FD-D90F-4183-9CD0-FE184D0F79AE}" srcOrd="0" destOrd="0" parTransId="{F0334E1A-FEBB-4D0D-A945-E5CFB2D0750D}" sibTransId="{9692A5E2-4007-4E4B-B8C7-7BE9BABB7BC2}"/>
    <dgm:cxn modelId="{35D7206E-3B24-415D-8019-9DB32E33F49B}" srcId="{02F1426C-7408-41D1-84C9-62909C0D675B}" destId="{4E353A51-9A53-45B9-AB93-8BBF7BFECECB}" srcOrd="4" destOrd="0" parTransId="{2DEE3210-9585-4CDD-BD22-4D075EA53CA4}" sibTransId="{E9F96E7A-CFC5-4C0D-BD8D-89990155C420}"/>
    <dgm:cxn modelId="{F14DBF71-23CB-4578-A7B0-664D8824BB7D}" type="presOf" srcId="{02F1426C-7408-41D1-84C9-62909C0D675B}" destId="{0580A412-87B3-4F90-83A2-5854720B224B}" srcOrd="0" destOrd="0" presId="urn:microsoft.com/office/officeart/2005/8/layout/chevron1"/>
    <dgm:cxn modelId="{11096E78-205C-4D4A-91C2-CFC5DBC8606A}" type="presOf" srcId="{7AFF4BA0-8F6C-48A1-B59B-E578346972D6}" destId="{AADB481D-21D0-4037-A51A-86E360EFE761}" srcOrd="0" destOrd="0" presId="urn:microsoft.com/office/officeart/2005/8/layout/chevron1"/>
    <dgm:cxn modelId="{DE0AC189-A07B-46EB-94DC-76661B0F5F17}" srcId="{02F1426C-7408-41D1-84C9-62909C0D675B}" destId="{2CAD8D36-A19A-4CC8-A4E7-635C0DBFD4F5}" srcOrd="5" destOrd="0" parTransId="{61FF883F-CB40-4572-B196-6B49CCA88A6D}" sibTransId="{B526E2C8-5EE6-4097-835F-F1774650098A}"/>
    <dgm:cxn modelId="{07104B78-052B-4B3E-A52D-B169EF0AB712}" type="presOf" srcId="{4E353A51-9A53-45B9-AB93-8BBF7BFECECB}" destId="{41C8A797-A43C-4C20-BABD-E46EC6E4EFD8}" srcOrd="0" destOrd="0" presId="urn:microsoft.com/office/officeart/2005/8/layout/chevron1"/>
    <dgm:cxn modelId="{A1E09BE0-E772-44B2-A7E3-0AAC9AD2443D}" type="presOf" srcId="{2A09A3FD-D90F-4183-9CD0-FE184D0F79AE}" destId="{993D5326-C13E-4258-8379-E5617436FBA8}" srcOrd="0" destOrd="0" presId="urn:microsoft.com/office/officeart/2005/8/layout/chevron1"/>
    <dgm:cxn modelId="{716B0E00-A1BA-43DB-B133-3EB37C3A706A}" srcId="{02F1426C-7408-41D1-84C9-62909C0D675B}" destId="{13B006CD-B725-461E-A00F-9BEB19E3DDA1}" srcOrd="3" destOrd="0" parTransId="{A6F7B7B4-D8F6-4D97-B247-94B20F8CAA32}" sibTransId="{C0D3F938-4086-4BDB-A254-F64D913C9680}"/>
    <dgm:cxn modelId="{F4B7C4D3-16AB-477C-A938-CAAA0BE06871}" type="presParOf" srcId="{0580A412-87B3-4F90-83A2-5854720B224B}" destId="{993D5326-C13E-4258-8379-E5617436FBA8}" srcOrd="0" destOrd="0" presId="urn:microsoft.com/office/officeart/2005/8/layout/chevron1"/>
    <dgm:cxn modelId="{03EEE999-2852-4C7C-B339-49FF2175E2E1}" type="presParOf" srcId="{0580A412-87B3-4F90-83A2-5854720B224B}" destId="{83BD9697-D9EA-4FCC-9CC5-680ED0DE9C57}" srcOrd="1" destOrd="0" presId="urn:microsoft.com/office/officeart/2005/8/layout/chevron1"/>
    <dgm:cxn modelId="{58D4FC7D-9A31-4F23-9481-72655F05457F}" type="presParOf" srcId="{0580A412-87B3-4F90-83A2-5854720B224B}" destId="{AADB481D-21D0-4037-A51A-86E360EFE761}" srcOrd="2" destOrd="0" presId="urn:microsoft.com/office/officeart/2005/8/layout/chevron1"/>
    <dgm:cxn modelId="{E4C0B920-80E0-402D-9902-7A3817A73E87}" type="presParOf" srcId="{0580A412-87B3-4F90-83A2-5854720B224B}" destId="{E1F16ED8-88B7-4025-9920-5C66A29454F9}" srcOrd="3" destOrd="0" presId="urn:microsoft.com/office/officeart/2005/8/layout/chevron1"/>
    <dgm:cxn modelId="{52C44573-4E8A-4A51-9000-8218878E9468}" type="presParOf" srcId="{0580A412-87B3-4F90-83A2-5854720B224B}" destId="{31B00150-C195-489A-95FF-F9642F7FBD9B}" srcOrd="4" destOrd="0" presId="urn:microsoft.com/office/officeart/2005/8/layout/chevron1"/>
    <dgm:cxn modelId="{9A05EF07-75D2-40D5-ADB8-B0C2FB234E0F}" type="presParOf" srcId="{0580A412-87B3-4F90-83A2-5854720B224B}" destId="{BAB087EE-49AB-4B7F-BE98-52521B607166}" srcOrd="5" destOrd="0" presId="urn:microsoft.com/office/officeart/2005/8/layout/chevron1"/>
    <dgm:cxn modelId="{AE5A6E1A-F486-4FEF-8128-BEEBFCB4B543}" type="presParOf" srcId="{0580A412-87B3-4F90-83A2-5854720B224B}" destId="{54FD64A1-E888-43E8-8147-7213082DD36F}" srcOrd="6" destOrd="0" presId="urn:microsoft.com/office/officeart/2005/8/layout/chevron1"/>
    <dgm:cxn modelId="{ABD33366-BA54-4814-B658-DB616A542BDD}" type="presParOf" srcId="{0580A412-87B3-4F90-83A2-5854720B224B}" destId="{21965885-EC49-48A6-AF5E-6B2E852738D6}" srcOrd="7" destOrd="0" presId="urn:microsoft.com/office/officeart/2005/8/layout/chevron1"/>
    <dgm:cxn modelId="{3FA392E9-1D46-45A9-80B3-01355A3FA339}" type="presParOf" srcId="{0580A412-87B3-4F90-83A2-5854720B224B}" destId="{41C8A797-A43C-4C20-BABD-E46EC6E4EFD8}" srcOrd="8" destOrd="0" presId="urn:microsoft.com/office/officeart/2005/8/layout/chevron1"/>
    <dgm:cxn modelId="{B6E6F555-3C12-4442-87D4-9A3DD037CC0D}" type="presParOf" srcId="{0580A412-87B3-4F90-83A2-5854720B224B}" destId="{3081945A-F7A1-4A15-9D12-981BD13790F1}" srcOrd="9" destOrd="0" presId="urn:microsoft.com/office/officeart/2005/8/layout/chevron1"/>
    <dgm:cxn modelId="{6356F8CF-DCB0-4858-8B28-8950CAC975D1}" type="presParOf" srcId="{0580A412-87B3-4F90-83A2-5854720B224B}" destId="{BE974912-2141-4331-9FA2-D7036D8671AD}" srcOrd="10"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2F1426C-7408-41D1-84C9-62909C0D675B}" type="doc">
      <dgm:prSet loTypeId="urn:microsoft.com/office/officeart/2005/8/layout/chevron1" loCatId="process" qsTypeId="urn:microsoft.com/office/officeart/2005/8/quickstyle/simple1" qsCatId="simple" csTypeId="urn:microsoft.com/office/officeart/2005/8/colors/accent5_4" csCatId="accent5" phldr="1"/>
      <dgm:spPr/>
    </dgm:pt>
    <dgm:pt modelId="{2A09A3FD-D90F-4183-9CD0-FE184D0F79AE}">
      <dgm:prSet phldrT="[Text]"/>
      <dgm:spPr/>
      <dgm:t>
        <a:bodyPr/>
        <a:lstStyle/>
        <a:p>
          <a:r>
            <a:rPr lang="en-GB" dirty="0" smtClean="0"/>
            <a:t>Action</a:t>
          </a:r>
          <a:endParaRPr lang="en-GB" dirty="0"/>
        </a:p>
      </dgm:t>
    </dgm:pt>
    <dgm:pt modelId="{F0334E1A-FEBB-4D0D-A945-E5CFB2D0750D}" type="parTrans" cxnId="{27E8473C-DC81-4973-980D-D9ED1798687D}">
      <dgm:prSet/>
      <dgm:spPr/>
      <dgm:t>
        <a:bodyPr/>
        <a:lstStyle/>
        <a:p>
          <a:endParaRPr lang="en-GB"/>
        </a:p>
      </dgm:t>
    </dgm:pt>
    <dgm:pt modelId="{9692A5E2-4007-4E4B-B8C7-7BE9BABB7BC2}" type="sibTrans" cxnId="{27E8473C-DC81-4973-980D-D9ED1798687D}">
      <dgm:prSet/>
      <dgm:spPr/>
      <dgm:t>
        <a:bodyPr/>
        <a:lstStyle/>
        <a:p>
          <a:endParaRPr lang="en-GB"/>
        </a:p>
      </dgm:t>
    </dgm:pt>
    <dgm:pt modelId="{7AFF4BA0-8F6C-48A1-B59B-E578346972D6}">
      <dgm:prSet phldrT="[Text]"/>
      <dgm:spPr/>
      <dgm:t>
        <a:bodyPr/>
        <a:lstStyle/>
        <a:p>
          <a:r>
            <a:rPr lang="en-GB" dirty="0" smtClean="0"/>
            <a:t>Condition</a:t>
          </a:r>
          <a:endParaRPr lang="en-GB" dirty="0"/>
        </a:p>
      </dgm:t>
    </dgm:pt>
    <dgm:pt modelId="{AC5222B8-7380-4EAF-AC99-6DA76B4FFCAB}" type="parTrans" cxnId="{1EF4D7E6-993E-49E5-AE79-D3EE095B8B93}">
      <dgm:prSet/>
      <dgm:spPr/>
      <dgm:t>
        <a:bodyPr/>
        <a:lstStyle/>
        <a:p>
          <a:endParaRPr lang="en-GB"/>
        </a:p>
      </dgm:t>
    </dgm:pt>
    <dgm:pt modelId="{7F3F9912-CC96-4804-ADBC-3D5E274A674E}" type="sibTrans" cxnId="{1EF4D7E6-993E-49E5-AE79-D3EE095B8B93}">
      <dgm:prSet/>
      <dgm:spPr/>
      <dgm:t>
        <a:bodyPr/>
        <a:lstStyle/>
        <a:p>
          <a:endParaRPr lang="en-GB"/>
        </a:p>
      </dgm:t>
    </dgm:pt>
    <dgm:pt modelId="{5643039C-CD2E-42D9-A685-EC59BA27E5BF}">
      <dgm:prSet/>
      <dgm:spPr/>
      <dgm:t>
        <a:bodyPr/>
        <a:lstStyle/>
        <a:p>
          <a:r>
            <a:rPr lang="en-GB" dirty="0" smtClean="0"/>
            <a:t>Brand</a:t>
          </a:r>
          <a:endParaRPr lang="en-GB" dirty="0"/>
        </a:p>
      </dgm:t>
    </dgm:pt>
    <dgm:pt modelId="{04AC344D-ABBA-499B-A611-FD1AEE246D58}" type="parTrans" cxnId="{79E07C0B-454F-474A-8A28-704FD700C59A}">
      <dgm:prSet/>
      <dgm:spPr/>
      <dgm:t>
        <a:bodyPr/>
        <a:lstStyle/>
        <a:p>
          <a:endParaRPr lang="en-GB"/>
        </a:p>
      </dgm:t>
    </dgm:pt>
    <dgm:pt modelId="{7FBB53D3-0738-4EF6-9FD0-0723A0925581}" type="sibTrans" cxnId="{79E07C0B-454F-474A-8A28-704FD700C59A}">
      <dgm:prSet/>
      <dgm:spPr/>
      <dgm:t>
        <a:bodyPr/>
        <a:lstStyle/>
        <a:p>
          <a:endParaRPr lang="en-GB"/>
        </a:p>
      </dgm:t>
    </dgm:pt>
    <dgm:pt modelId="{2CAD8D36-A19A-4CC8-A4E7-635C0DBFD4F5}">
      <dgm:prSet/>
      <dgm:spPr/>
      <dgm:t>
        <a:bodyPr/>
        <a:lstStyle/>
        <a:p>
          <a:r>
            <a:rPr lang="en-GB" dirty="0" smtClean="0"/>
            <a:t>Location</a:t>
          </a:r>
          <a:endParaRPr lang="en-GB" dirty="0"/>
        </a:p>
      </dgm:t>
    </dgm:pt>
    <dgm:pt modelId="{61FF883F-CB40-4572-B196-6B49CCA88A6D}" type="parTrans" cxnId="{DE0AC189-A07B-46EB-94DC-76661B0F5F17}">
      <dgm:prSet/>
      <dgm:spPr/>
      <dgm:t>
        <a:bodyPr/>
        <a:lstStyle/>
        <a:p>
          <a:endParaRPr lang="en-GB"/>
        </a:p>
      </dgm:t>
    </dgm:pt>
    <dgm:pt modelId="{B526E2C8-5EE6-4097-835F-F1774650098A}" type="sibTrans" cxnId="{DE0AC189-A07B-46EB-94DC-76661B0F5F17}">
      <dgm:prSet/>
      <dgm:spPr/>
      <dgm:t>
        <a:bodyPr/>
        <a:lstStyle/>
        <a:p>
          <a:endParaRPr lang="en-GB"/>
        </a:p>
      </dgm:t>
    </dgm:pt>
    <dgm:pt modelId="{13B006CD-B725-461E-A00F-9BEB19E3DDA1}">
      <dgm:prSet/>
      <dgm:spPr/>
      <dgm:t>
        <a:bodyPr/>
        <a:lstStyle/>
        <a:p>
          <a:r>
            <a:rPr lang="en-GB" dirty="0" smtClean="0"/>
            <a:t>Model</a:t>
          </a:r>
          <a:endParaRPr lang="en-GB" dirty="0"/>
        </a:p>
      </dgm:t>
    </dgm:pt>
    <dgm:pt modelId="{A6F7B7B4-D8F6-4D97-B247-94B20F8CAA32}" type="parTrans" cxnId="{716B0E00-A1BA-43DB-B133-3EB37C3A706A}">
      <dgm:prSet/>
      <dgm:spPr/>
      <dgm:t>
        <a:bodyPr/>
        <a:lstStyle/>
        <a:p>
          <a:endParaRPr lang="en-GB"/>
        </a:p>
      </dgm:t>
    </dgm:pt>
    <dgm:pt modelId="{C0D3F938-4086-4BDB-A254-F64D913C9680}" type="sibTrans" cxnId="{716B0E00-A1BA-43DB-B133-3EB37C3A706A}">
      <dgm:prSet/>
      <dgm:spPr/>
      <dgm:t>
        <a:bodyPr/>
        <a:lstStyle/>
        <a:p>
          <a:endParaRPr lang="en-GB"/>
        </a:p>
      </dgm:t>
    </dgm:pt>
    <dgm:pt modelId="{4E353A51-9A53-45B9-AB93-8BBF7BFECECB}">
      <dgm:prSet/>
      <dgm:spPr/>
      <dgm:t>
        <a:bodyPr/>
        <a:lstStyle/>
        <a:p>
          <a:r>
            <a:rPr lang="en-GB" dirty="0" smtClean="0"/>
            <a:t>Colour</a:t>
          </a:r>
          <a:endParaRPr lang="en-GB" dirty="0"/>
        </a:p>
      </dgm:t>
    </dgm:pt>
    <dgm:pt modelId="{2DEE3210-9585-4CDD-BD22-4D075EA53CA4}" type="parTrans" cxnId="{35D7206E-3B24-415D-8019-9DB32E33F49B}">
      <dgm:prSet/>
      <dgm:spPr/>
      <dgm:t>
        <a:bodyPr/>
        <a:lstStyle/>
        <a:p>
          <a:endParaRPr lang="en-GB"/>
        </a:p>
      </dgm:t>
    </dgm:pt>
    <dgm:pt modelId="{E9F96E7A-CFC5-4C0D-BD8D-89990155C420}" type="sibTrans" cxnId="{35D7206E-3B24-415D-8019-9DB32E33F49B}">
      <dgm:prSet/>
      <dgm:spPr/>
      <dgm:t>
        <a:bodyPr/>
        <a:lstStyle/>
        <a:p>
          <a:endParaRPr lang="en-GB"/>
        </a:p>
      </dgm:t>
    </dgm:pt>
    <dgm:pt modelId="{0580A412-87B3-4F90-83A2-5854720B224B}" type="pres">
      <dgm:prSet presAssocID="{02F1426C-7408-41D1-84C9-62909C0D675B}" presName="Name0" presStyleCnt="0">
        <dgm:presLayoutVars>
          <dgm:dir/>
          <dgm:animLvl val="lvl"/>
          <dgm:resizeHandles val="exact"/>
        </dgm:presLayoutVars>
      </dgm:prSet>
      <dgm:spPr/>
    </dgm:pt>
    <dgm:pt modelId="{993D5326-C13E-4258-8379-E5617436FBA8}" type="pres">
      <dgm:prSet presAssocID="{2A09A3FD-D90F-4183-9CD0-FE184D0F79AE}" presName="parTxOnly" presStyleLbl="node1" presStyleIdx="0" presStyleCnt="6">
        <dgm:presLayoutVars>
          <dgm:chMax val="0"/>
          <dgm:chPref val="0"/>
          <dgm:bulletEnabled val="1"/>
        </dgm:presLayoutVars>
      </dgm:prSet>
      <dgm:spPr/>
      <dgm:t>
        <a:bodyPr/>
        <a:lstStyle/>
        <a:p>
          <a:endParaRPr lang="en-GB"/>
        </a:p>
      </dgm:t>
    </dgm:pt>
    <dgm:pt modelId="{83BD9697-D9EA-4FCC-9CC5-680ED0DE9C57}" type="pres">
      <dgm:prSet presAssocID="{9692A5E2-4007-4E4B-B8C7-7BE9BABB7BC2}" presName="parTxOnlySpace" presStyleCnt="0"/>
      <dgm:spPr/>
    </dgm:pt>
    <dgm:pt modelId="{AADB481D-21D0-4037-A51A-86E360EFE761}" type="pres">
      <dgm:prSet presAssocID="{7AFF4BA0-8F6C-48A1-B59B-E578346972D6}" presName="parTxOnly" presStyleLbl="node1" presStyleIdx="1" presStyleCnt="6">
        <dgm:presLayoutVars>
          <dgm:chMax val="0"/>
          <dgm:chPref val="0"/>
          <dgm:bulletEnabled val="1"/>
        </dgm:presLayoutVars>
      </dgm:prSet>
      <dgm:spPr/>
      <dgm:t>
        <a:bodyPr/>
        <a:lstStyle/>
        <a:p>
          <a:endParaRPr lang="en-GB"/>
        </a:p>
      </dgm:t>
    </dgm:pt>
    <dgm:pt modelId="{E1F16ED8-88B7-4025-9920-5C66A29454F9}" type="pres">
      <dgm:prSet presAssocID="{7F3F9912-CC96-4804-ADBC-3D5E274A674E}" presName="parTxOnlySpace" presStyleCnt="0"/>
      <dgm:spPr/>
    </dgm:pt>
    <dgm:pt modelId="{31B00150-C195-489A-95FF-F9642F7FBD9B}" type="pres">
      <dgm:prSet presAssocID="{5643039C-CD2E-42D9-A685-EC59BA27E5BF}" presName="parTxOnly" presStyleLbl="node1" presStyleIdx="2" presStyleCnt="6">
        <dgm:presLayoutVars>
          <dgm:chMax val="0"/>
          <dgm:chPref val="0"/>
          <dgm:bulletEnabled val="1"/>
        </dgm:presLayoutVars>
      </dgm:prSet>
      <dgm:spPr/>
      <dgm:t>
        <a:bodyPr/>
        <a:lstStyle/>
        <a:p>
          <a:endParaRPr lang="en-GB"/>
        </a:p>
      </dgm:t>
    </dgm:pt>
    <dgm:pt modelId="{BAB087EE-49AB-4B7F-BE98-52521B607166}" type="pres">
      <dgm:prSet presAssocID="{7FBB53D3-0738-4EF6-9FD0-0723A0925581}" presName="parTxOnlySpace" presStyleCnt="0"/>
      <dgm:spPr/>
    </dgm:pt>
    <dgm:pt modelId="{54FD64A1-E888-43E8-8147-7213082DD36F}" type="pres">
      <dgm:prSet presAssocID="{13B006CD-B725-461E-A00F-9BEB19E3DDA1}" presName="parTxOnly" presStyleLbl="node1" presStyleIdx="3" presStyleCnt="6">
        <dgm:presLayoutVars>
          <dgm:chMax val="0"/>
          <dgm:chPref val="0"/>
          <dgm:bulletEnabled val="1"/>
        </dgm:presLayoutVars>
      </dgm:prSet>
      <dgm:spPr/>
      <dgm:t>
        <a:bodyPr/>
        <a:lstStyle/>
        <a:p>
          <a:endParaRPr lang="en-GB"/>
        </a:p>
      </dgm:t>
    </dgm:pt>
    <dgm:pt modelId="{21965885-EC49-48A6-AF5E-6B2E852738D6}" type="pres">
      <dgm:prSet presAssocID="{C0D3F938-4086-4BDB-A254-F64D913C9680}" presName="parTxOnlySpace" presStyleCnt="0"/>
      <dgm:spPr/>
    </dgm:pt>
    <dgm:pt modelId="{41C8A797-A43C-4C20-BABD-E46EC6E4EFD8}" type="pres">
      <dgm:prSet presAssocID="{4E353A51-9A53-45B9-AB93-8BBF7BFECECB}" presName="parTxOnly" presStyleLbl="node1" presStyleIdx="4" presStyleCnt="6">
        <dgm:presLayoutVars>
          <dgm:chMax val="0"/>
          <dgm:chPref val="0"/>
          <dgm:bulletEnabled val="1"/>
        </dgm:presLayoutVars>
      </dgm:prSet>
      <dgm:spPr/>
      <dgm:t>
        <a:bodyPr/>
        <a:lstStyle/>
        <a:p>
          <a:endParaRPr lang="en-GB"/>
        </a:p>
      </dgm:t>
    </dgm:pt>
    <dgm:pt modelId="{3081945A-F7A1-4A15-9D12-981BD13790F1}" type="pres">
      <dgm:prSet presAssocID="{E9F96E7A-CFC5-4C0D-BD8D-89990155C420}" presName="parTxOnlySpace" presStyleCnt="0"/>
      <dgm:spPr/>
    </dgm:pt>
    <dgm:pt modelId="{BE974912-2141-4331-9FA2-D7036D8671AD}" type="pres">
      <dgm:prSet presAssocID="{2CAD8D36-A19A-4CC8-A4E7-635C0DBFD4F5}" presName="parTxOnly" presStyleLbl="node1" presStyleIdx="5" presStyleCnt="6">
        <dgm:presLayoutVars>
          <dgm:chMax val="0"/>
          <dgm:chPref val="0"/>
          <dgm:bulletEnabled val="1"/>
        </dgm:presLayoutVars>
      </dgm:prSet>
      <dgm:spPr/>
      <dgm:t>
        <a:bodyPr/>
        <a:lstStyle/>
        <a:p>
          <a:endParaRPr lang="en-GB"/>
        </a:p>
      </dgm:t>
    </dgm:pt>
  </dgm:ptLst>
  <dgm:cxnLst>
    <dgm:cxn modelId="{00E06526-D65A-4016-B5FA-81945C1FA8A1}" type="presOf" srcId="{2A09A3FD-D90F-4183-9CD0-FE184D0F79AE}" destId="{993D5326-C13E-4258-8379-E5617436FBA8}" srcOrd="0" destOrd="0" presId="urn:microsoft.com/office/officeart/2005/8/layout/chevron1"/>
    <dgm:cxn modelId="{1A504AD2-8498-42BD-A0EB-79DB2090F855}" type="presOf" srcId="{13B006CD-B725-461E-A00F-9BEB19E3DDA1}" destId="{54FD64A1-E888-43E8-8147-7213082DD36F}" srcOrd="0" destOrd="0" presId="urn:microsoft.com/office/officeart/2005/8/layout/chevron1"/>
    <dgm:cxn modelId="{35D7206E-3B24-415D-8019-9DB32E33F49B}" srcId="{02F1426C-7408-41D1-84C9-62909C0D675B}" destId="{4E353A51-9A53-45B9-AB93-8BBF7BFECECB}" srcOrd="4" destOrd="0" parTransId="{2DEE3210-9585-4CDD-BD22-4D075EA53CA4}" sibTransId="{E9F96E7A-CFC5-4C0D-BD8D-89990155C420}"/>
    <dgm:cxn modelId="{B5FCC548-8519-4E77-8A9A-233F0DDBF6CA}" type="presOf" srcId="{2CAD8D36-A19A-4CC8-A4E7-635C0DBFD4F5}" destId="{BE974912-2141-4331-9FA2-D7036D8671AD}" srcOrd="0" destOrd="0" presId="urn:microsoft.com/office/officeart/2005/8/layout/chevron1"/>
    <dgm:cxn modelId="{716B0E00-A1BA-43DB-B133-3EB37C3A706A}" srcId="{02F1426C-7408-41D1-84C9-62909C0D675B}" destId="{13B006CD-B725-461E-A00F-9BEB19E3DDA1}" srcOrd="3" destOrd="0" parTransId="{A6F7B7B4-D8F6-4D97-B247-94B20F8CAA32}" sibTransId="{C0D3F938-4086-4BDB-A254-F64D913C9680}"/>
    <dgm:cxn modelId="{5B141696-31AD-4E0C-A6C1-7867D683D7E5}" type="presOf" srcId="{7AFF4BA0-8F6C-48A1-B59B-E578346972D6}" destId="{AADB481D-21D0-4037-A51A-86E360EFE761}" srcOrd="0" destOrd="0" presId="urn:microsoft.com/office/officeart/2005/8/layout/chevron1"/>
    <dgm:cxn modelId="{27E8473C-DC81-4973-980D-D9ED1798687D}" srcId="{02F1426C-7408-41D1-84C9-62909C0D675B}" destId="{2A09A3FD-D90F-4183-9CD0-FE184D0F79AE}" srcOrd="0" destOrd="0" parTransId="{F0334E1A-FEBB-4D0D-A945-E5CFB2D0750D}" sibTransId="{9692A5E2-4007-4E4B-B8C7-7BE9BABB7BC2}"/>
    <dgm:cxn modelId="{1EF4D7E6-993E-49E5-AE79-D3EE095B8B93}" srcId="{02F1426C-7408-41D1-84C9-62909C0D675B}" destId="{7AFF4BA0-8F6C-48A1-B59B-E578346972D6}" srcOrd="1" destOrd="0" parTransId="{AC5222B8-7380-4EAF-AC99-6DA76B4FFCAB}" sibTransId="{7F3F9912-CC96-4804-ADBC-3D5E274A674E}"/>
    <dgm:cxn modelId="{D0B4DAC6-A1AB-47C7-A5CE-0ECA4741F5CD}" type="presOf" srcId="{5643039C-CD2E-42D9-A685-EC59BA27E5BF}" destId="{31B00150-C195-489A-95FF-F9642F7FBD9B}" srcOrd="0" destOrd="0" presId="urn:microsoft.com/office/officeart/2005/8/layout/chevron1"/>
    <dgm:cxn modelId="{BDF32A0A-EE87-49B5-84BE-9095B5E66D3A}" type="presOf" srcId="{02F1426C-7408-41D1-84C9-62909C0D675B}" destId="{0580A412-87B3-4F90-83A2-5854720B224B}" srcOrd="0" destOrd="0" presId="urn:microsoft.com/office/officeart/2005/8/layout/chevron1"/>
    <dgm:cxn modelId="{79E07C0B-454F-474A-8A28-704FD700C59A}" srcId="{02F1426C-7408-41D1-84C9-62909C0D675B}" destId="{5643039C-CD2E-42D9-A685-EC59BA27E5BF}" srcOrd="2" destOrd="0" parTransId="{04AC344D-ABBA-499B-A611-FD1AEE246D58}" sibTransId="{7FBB53D3-0738-4EF6-9FD0-0723A0925581}"/>
    <dgm:cxn modelId="{DE0AC189-A07B-46EB-94DC-76661B0F5F17}" srcId="{02F1426C-7408-41D1-84C9-62909C0D675B}" destId="{2CAD8D36-A19A-4CC8-A4E7-635C0DBFD4F5}" srcOrd="5" destOrd="0" parTransId="{61FF883F-CB40-4572-B196-6B49CCA88A6D}" sibTransId="{B526E2C8-5EE6-4097-835F-F1774650098A}"/>
    <dgm:cxn modelId="{C4BC8A35-0951-45B4-BA0D-1638D46E62A0}" type="presOf" srcId="{4E353A51-9A53-45B9-AB93-8BBF7BFECECB}" destId="{41C8A797-A43C-4C20-BABD-E46EC6E4EFD8}" srcOrd="0" destOrd="0" presId="urn:microsoft.com/office/officeart/2005/8/layout/chevron1"/>
    <dgm:cxn modelId="{EB36B72D-1EDD-4065-8DD3-27BD8D6C4489}" type="presParOf" srcId="{0580A412-87B3-4F90-83A2-5854720B224B}" destId="{993D5326-C13E-4258-8379-E5617436FBA8}" srcOrd="0" destOrd="0" presId="urn:microsoft.com/office/officeart/2005/8/layout/chevron1"/>
    <dgm:cxn modelId="{10D495FD-2DE0-4114-B694-EE6AB7C4B7CC}" type="presParOf" srcId="{0580A412-87B3-4F90-83A2-5854720B224B}" destId="{83BD9697-D9EA-4FCC-9CC5-680ED0DE9C57}" srcOrd="1" destOrd="0" presId="urn:microsoft.com/office/officeart/2005/8/layout/chevron1"/>
    <dgm:cxn modelId="{391EB997-8317-472C-9539-8D8DFE5F0558}" type="presParOf" srcId="{0580A412-87B3-4F90-83A2-5854720B224B}" destId="{AADB481D-21D0-4037-A51A-86E360EFE761}" srcOrd="2" destOrd="0" presId="urn:microsoft.com/office/officeart/2005/8/layout/chevron1"/>
    <dgm:cxn modelId="{15E60CBE-59B9-4FE1-8506-391EED2F1337}" type="presParOf" srcId="{0580A412-87B3-4F90-83A2-5854720B224B}" destId="{E1F16ED8-88B7-4025-9920-5C66A29454F9}" srcOrd="3" destOrd="0" presId="urn:microsoft.com/office/officeart/2005/8/layout/chevron1"/>
    <dgm:cxn modelId="{08EC5FED-60D9-4047-8B09-2D1FE93D28C9}" type="presParOf" srcId="{0580A412-87B3-4F90-83A2-5854720B224B}" destId="{31B00150-C195-489A-95FF-F9642F7FBD9B}" srcOrd="4" destOrd="0" presId="urn:microsoft.com/office/officeart/2005/8/layout/chevron1"/>
    <dgm:cxn modelId="{073A3532-D7B5-40D1-8317-AC065EAAA37C}" type="presParOf" srcId="{0580A412-87B3-4F90-83A2-5854720B224B}" destId="{BAB087EE-49AB-4B7F-BE98-52521B607166}" srcOrd="5" destOrd="0" presId="urn:microsoft.com/office/officeart/2005/8/layout/chevron1"/>
    <dgm:cxn modelId="{503A61E3-8103-4F90-B208-1B95B667821A}" type="presParOf" srcId="{0580A412-87B3-4F90-83A2-5854720B224B}" destId="{54FD64A1-E888-43E8-8147-7213082DD36F}" srcOrd="6" destOrd="0" presId="urn:microsoft.com/office/officeart/2005/8/layout/chevron1"/>
    <dgm:cxn modelId="{BBB72BE6-B2AD-461C-B93F-DE5174DA4F28}" type="presParOf" srcId="{0580A412-87B3-4F90-83A2-5854720B224B}" destId="{21965885-EC49-48A6-AF5E-6B2E852738D6}" srcOrd="7" destOrd="0" presId="urn:microsoft.com/office/officeart/2005/8/layout/chevron1"/>
    <dgm:cxn modelId="{985F8480-1F5F-4070-A141-ACD43191D466}" type="presParOf" srcId="{0580A412-87B3-4F90-83A2-5854720B224B}" destId="{41C8A797-A43C-4C20-BABD-E46EC6E4EFD8}" srcOrd="8" destOrd="0" presId="urn:microsoft.com/office/officeart/2005/8/layout/chevron1"/>
    <dgm:cxn modelId="{151F386D-AC4A-450E-8060-541386D76ED0}" type="presParOf" srcId="{0580A412-87B3-4F90-83A2-5854720B224B}" destId="{3081945A-F7A1-4A15-9D12-981BD13790F1}" srcOrd="9" destOrd="0" presId="urn:microsoft.com/office/officeart/2005/8/layout/chevron1"/>
    <dgm:cxn modelId="{B9548648-4646-434C-B9D0-EF936FB4FD7E}" type="presParOf" srcId="{0580A412-87B3-4F90-83A2-5854720B224B}" destId="{BE974912-2141-4331-9FA2-D7036D8671AD}" srcOrd="10"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150782F-3306-4DD0-BB51-E61F91A58A6C}" type="doc">
      <dgm:prSet loTypeId="urn:microsoft.com/office/officeart/2005/8/layout/process2" loCatId="process" qsTypeId="urn:microsoft.com/office/officeart/2005/8/quickstyle/simple1" qsCatId="simple" csTypeId="urn:microsoft.com/office/officeart/2005/8/colors/accent1_2" csCatId="accent1" phldr="1"/>
      <dgm:spPr/>
    </dgm:pt>
    <dgm:pt modelId="{A03458F0-F76F-4DC4-8EA2-7B26B1362E25}">
      <dgm:prSet phldrT="[Text]"/>
      <dgm:spPr/>
      <dgm:t>
        <a:bodyPr/>
        <a:lstStyle/>
        <a:p>
          <a:r>
            <a:rPr lang="en-GB" dirty="0" smtClean="0"/>
            <a:t>FETCH ANALYTICS KW</a:t>
          </a:r>
          <a:endParaRPr lang="en-GB" dirty="0"/>
        </a:p>
      </dgm:t>
    </dgm:pt>
    <dgm:pt modelId="{3B4ADFE8-13BB-4BAC-9618-AEA2B23032A1}" type="parTrans" cxnId="{62DCC43E-4973-41D1-A918-436E0449733C}">
      <dgm:prSet/>
      <dgm:spPr/>
      <dgm:t>
        <a:bodyPr/>
        <a:lstStyle/>
        <a:p>
          <a:endParaRPr lang="en-GB"/>
        </a:p>
      </dgm:t>
    </dgm:pt>
    <dgm:pt modelId="{85C2614B-CDEF-4FBF-88D6-592A491000A0}" type="sibTrans" cxnId="{62DCC43E-4973-41D1-A918-436E0449733C}">
      <dgm:prSet/>
      <dgm:spPr/>
      <dgm:t>
        <a:bodyPr/>
        <a:lstStyle/>
        <a:p>
          <a:endParaRPr lang="en-GB"/>
        </a:p>
      </dgm:t>
    </dgm:pt>
    <dgm:pt modelId="{02CF5C47-7173-4264-AB30-D2E935524A11}">
      <dgm:prSet phldrT="[Text]"/>
      <dgm:spPr/>
      <dgm:t>
        <a:bodyPr/>
        <a:lstStyle/>
        <a:p>
          <a:r>
            <a:rPr lang="en-GB" dirty="0" smtClean="0"/>
            <a:t>GATHER ADWORDS SV</a:t>
          </a:r>
          <a:endParaRPr lang="en-GB" dirty="0"/>
        </a:p>
      </dgm:t>
    </dgm:pt>
    <dgm:pt modelId="{89CB5E6F-8B09-43B9-A776-48BA92262AC8}" type="parTrans" cxnId="{87E69761-FE5D-46C9-BFFF-38B2AAABD77C}">
      <dgm:prSet/>
      <dgm:spPr/>
      <dgm:t>
        <a:bodyPr/>
        <a:lstStyle/>
        <a:p>
          <a:endParaRPr lang="en-GB"/>
        </a:p>
      </dgm:t>
    </dgm:pt>
    <dgm:pt modelId="{13F5B3EE-61CA-4753-9FED-D32569743B22}" type="sibTrans" cxnId="{87E69761-FE5D-46C9-BFFF-38B2AAABD77C}">
      <dgm:prSet/>
      <dgm:spPr/>
      <dgm:t>
        <a:bodyPr/>
        <a:lstStyle/>
        <a:p>
          <a:endParaRPr lang="en-GB"/>
        </a:p>
      </dgm:t>
    </dgm:pt>
    <dgm:pt modelId="{1577834A-F8DD-4EE5-A6D8-A9B2E668D5EC}">
      <dgm:prSet phldrT="[Text]"/>
      <dgm:spPr/>
      <dgm:t>
        <a:bodyPr/>
        <a:lstStyle/>
        <a:p>
          <a:r>
            <a:rPr lang="en-GB" dirty="0" smtClean="0"/>
            <a:t>COLLECT RANKINGS</a:t>
          </a:r>
          <a:endParaRPr lang="en-GB" dirty="0"/>
        </a:p>
      </dgm:t>
    </dgm:pt>
    <dgm:pt modelId="{1B6187BF-FCCB-4B3C-B0CE-7825E677E018}" type="parTrans" cxnId="{740042CF-5249-4D58-A225-0BF23972520A}">
      <dgm:prSet/>
      <dgm:spPr/>
      <dgm:t>
        <a:bodyPr/>
        <a:lstStyle/>
        <a:p>
          <a:endParaRPr lang="en-GB"/>
        </a:p>
      </dgm:t>
    </dgm:pt>
    <dgm:pt modelId="{46DA4B8D-9C31-4A07-AF96-8204D4B72269}" type="sibTrans" cxnId="{740042CF-5249-4D58-A225-0BF23972520A}">
      <dgm:prSet/>
      <dgm:spPr/>
      <dgm:t>
        <a:bodyPr/>
        <a:lstStyle/>
        <a:p>
          <a:endParaRPr lang="en-GB"/>
        </a:p>
      </dgm:t>
    </dgm:pt>
    <dgm:pt modelId="{EE1E1E5A-E653-4D0F-B818-649A10622847}">
      <dgm:prSet phldrT="[Text]"/>
      <dgm:spPr/>
      <dgm:t>
        <a:bodyPr/>
        <a:lstStyle/>
        <a:p>
          <a:r>
            <a:rPr lang="en-GB" dirty="0" smtClean="0"/>
            <a:t>CATEGORISE + FILTER</a:t>
          </a:r>
          <a:endParaRPr lang="en-GB" dirty="0"/>
        </a:p>
      </dgm:t>
    </dgm:pt>
    <dgm:pt modelId="{595A17F1-622C-4546-8AC6-4EB9CE029FAC}" type="parTrans" cxnId="{FF4BE4EF-9D9A-4637-9D93-3F3642207E84}">
      <dgm:prSet/>
      <dgm:spPr/>
      <dgm:t>
        <a:bodyPr/>
        <a:lstStyle/>
        <a:p>
          <a:endParaRPr lang="en-GB"/>
        </a:p>
      </dgm:t>
    </dgm:pt>
    <dgm:pt modelId="{8323A381-EB22-4F5E-A3AE-C82DD6BEFEA6}" type="sibTrans" cxnId="{FF4BE4EF-9D9A-4637-9D93-3F3642207E84}">
      <dgm:prSet/>
      <dgm:spPr/>
      <dgm:t>
        <a:bodyPr/>
        <a:lstStyle/>
        <a:p>
          <a:endParaRPr lang="en-GB"/>
        </a:p>
      </dgm:t>
    </dgm:pt>
    <dgm:pt modelId="{266B3E45-4CF5-4DBF-9076-24BA82E21216}" type="pres">
      <dgm:prSet presAssocID="{D150782F-3306-4DD0-BB51-E61F91A58A6C}" presName="linearFlow" presStyleCnt="0">
        <dgm:presLayoutVars>
          <dgm:resizeHandles val="exact"/>
        </dgm:presLayoutVars>
      </dgm:prSet>
      <dgm:spPr/>
    </dgm:pt>
    <dgm:pt modelId="{8EE86C95-F631-4700-A403-DC668F4418FC}" type="pres">
      <dgm:prSet presAssocID="{A03458F0-F76F-4DC4-8EA2-7B26B1362E25}" presName="node" presStyleLbl="node1" presStyleIdx="0" presStyleCnt="4">
        <dgm:presLayoutVars>
          <dgm:bulletEnabled val="1"/>
        </dgm:presLayoutVars>
      </dgm:prSet>
      <dgm:spPr/>
      <dgm:t>
        <a:bodyPr/>
        <a:lstStyle/>
        <a:p>
          <a:endParaRPr lang="en-GB"/>
        </a:p>
      </dgm:t>
    </dgm:pt>
    <dgm:pt modelId="{31D4C7E7-613E-440E-91DE-74635640F6CD}" type="pres">
      <dgm:prSet presAssocID="{85C2614B-CDEF-4FBF-88D6-592A491000A0}" presName="sibTrans" presStyleLbl="sibTrans2D1" presStyleIdx="0" presStyleCnt="3"/>
      <dgm:spPr/>
      <dgm:t>
        <a:bodyPr/>
        <a:lstStyle/>
        <a:p>
          <a:endParaRPr lang="en-GB"/>
        </a:p>
      </dgm:t>
    </dgm:pt>
    <dgm:pt modelId="{84A7A7EF-63B0-4506-A9C9-8E654E42F86A}" type="pres">
      <dgm:prSet presAssocID="{85C2614B-CDEF-4FBF-88D6-592A491000A0}" presName="connectorText" presStyleLbl="sibTrans2D1" presStyleIdx="0" presStyleCnt="3"/>
      <dgm:spPr/>
      <dgm:t>
        <a:bodyPr/>
        <a:lstStyle/>
        <a:p>
          <a:endParaRPr lang="en-GB"/>
        </a:p>
      </dgm:t>
    </dgm:pt>
    <dgm:pt modelId="{82C5326B-19B2-4FFB-B4D7-D8D7B5984C9A}" type="pres">
      <dgm:prSet presAssocID="{02CF5C47-7173-4264-AB30-D2E935524A11}" presName="node" presStyleLbl="node1" presStyleIdx="1" presStyleCnt="4">
        <dgm:presLayoutVars>
          <dgm:bulletEnabled val="1"/>
        </dgm:presLayoutVars>
      </dgm:prSet>
      <dgm:spPr/>
      <dgm:t>
        <a:bodyPr/>
        <a:lstStyle/>
        <a:p>
          <a:endParaRPr lang="en-GB"/>
        </a:p>
      </dgm:t>
    </dgm:pt>
    <dgm:pt modelId="{EB855E88-9012-4F94-A7C3-2E5AE9FA6A9C}" type="pres">
      <dgm:prSet presAssocID="{13F5B3EE-61CA-4753-9FED-D32569743B22}" presName="sibTrans" presStyleLbl="sibTrans2D1" presStyleIdx="1" presStyleCnt="3"/>
      <dgm:spPr/>
      <dgm:t>
        <a:bodyPr/>
        <a:lstStyle/>
        <a:p>
          <a:endParaRPr lang="en-GB"/>
        </a:p>
      </dgm:t>
    </dgm:pt>
    <dgm:pt modelId="{B08AABBA-9904-441F-9D57-DE4562EAB3EC}" type="pres">
      <dgm:prSet presAssocID="{13F5B3EE-61CA-4753-9FED-D32569743B22}" presName="connectorText" presStyleLbl="sibTrans2D1" presStyleIdx="1" presStyleCnt="3"/>
      <dgm:spPr/>
      <dgm:t>
        <a:bodyPr/>
        <a:lstStyle/>
        <a:p>
          <a:endParaRPr lang="en-GB"/>
        </a:p>
      </dgm:t>
    </dgm:pt>
    <dgm:pt modelId="{B5278922-1B2B-435E-927F-201E4B15F4CF}" type="pres">
      <dgm:prSet presAssocID="{1577834A-F8DD-4EE5-A6D8-A9B2E668D5EC}" presName="node" presStyleLbl="node1" presStyleIdx="2" presStyleCnt="4">
        <dgm:presLayoutVars>
          <dgm:bulletEnabled val="1"/>
        </dgm:presLayoutVars>
      </dgm:prSet>
      <dgm:spPr/>
      <dgm:t>
        <a:bodyPr/>
        <a:lstStyle/>
        <a:p>
          <a:endParaRPr lang="en-GB"/>
        </a:p>
      </dgm:t>
    </dgm:pt>
    <dgm:pt modelId="{F5D5A681-AE74-49EB-904C-ED3D7D7D0D20}" type="pres">
      <dgm:prSet presAssocID="{46DA4B8D-9C31-4A07-AF96-8204D4B72269}" presName="sibTrans" presStyleLbl="sibTrans2D1" presStyleIdx="2" presStyleCnt="3"/>
      <dgm:spPr/>
      <dgm:t>
        <a:bodyPr/>
        <a:lstStyle/>
        <a:p>
          <a:endParaRPr lang="en-GB"/>
        </a:p>
      </dgm:t>
    </dgm:pt>
    <dgm:pt modelId="{42AF5DD3-D555-4E16-92B3-50F9FA335BB2}" type="pres">
      <dgm:prSet presAssocID="{46DA4B8D-9C31-4A07-AF96-8204D4B72269}" presName="connectorText" presStyleLbl="sibTrans2D1" presStyleIdx="2" presStyleCnt="3"/>
      <dgm:spPr/>
      <dgm:t>
        <a:bodyPr/>
        <a:lstStyle/>
        <a:p>
          <a:endParaRPr lang="en-GB"/>
        </a:p>
      </dgm:t>
    </dgm:pt>
    <dgm:pt modelId="{2E9D1CF0-DB7E-4D90-847E-CB6B24098D77}" type="pres">
      <dgm:prSet presAssocID="{EE1E1E5A-E653-4D0F-B818-649A10622847}" presName="node" presStyleLbl="node1" presStyleIdx="3" presStyleCnt="4">
        <dgm:presLayoutVars>
          <dgm:bulletEnabled val="1"/>
        </dgm:presLayoutVars>
      </dgm:prSet>
      <dgm:spPr/>
      <dgm:t>
        <a:bodyPr/>
        <a:lstStyle/>
        <a:p>
          <a:endParaRPr lang="en-GB"/>
        </a:p>
      </dgm:t>
    </dgm:pt>
  </dgm:ptLst>
  <dgm:cxnLst>
    <dgm:cxn modelId="{740042CF-5249-4D58-A225-0BF23972520A}" srcId="{D150782F-3306-4DD0-BB51-E61F91A58A6C}" destId="{1577834A-F8DD-4EE5-A6D8-A9B2E668D5EC}" srcOrd="2" destOrd="0" parTransId="{1B6187BF-FCCB-4B3C-B0CE-7825E677E018}" sibTransId="{46DA4B8D-9C31-4A07-AF96-8204D4B72269}"/>
    <dgm:cxn modelId="{B9372408-E6D5-4216-9252-62AB7A99B0D6}" type="presOf" srcId="{02CF5C47-7173-4264-AB30-D2E935524A11}" destId="{82C5326B-19B2-4FFB-B4D7-D8D7B5984C9A}" srcOrd="0" destOrd="0" presId="urn:microsoft.com/office/officeart/2005/8/layout/process2"/>
    <dgm:cxn modelId="{F0144104-C1A7-454B-AB42-0CF6481E64BF}" type="presOf" srcId="{A03458F0-F76F-4DC4-8EA2-7B26B1362E25}" destId="{8EE86C95-F631-4700-A403-DC668F4418FC}" srcOrd="0" destOrd="0" presId="urn:microsoft.com/office/officeart/2005/8/layout/process2"/>
    <dgm:cxn modelId="{533E5450-626B-4F3C-BDA8-CC9E224AF124}" type="presOf" srcId="{85C2614B-CDEF-4FBF-88D6-592A491000A0}" destId="{84A7A7EF-63B0-4506-A9C9-8E654E42F86A}" srcOrd="1" destOrd="0" presId="urn:microsoft.com/office/officeart/2005/8/layout/process2"/>
    <dgm:cxn modelId="{6EE98D72-8440-4DD0-A1AF-2BCEED7990DD}" type="presOf" srcId="{46DA4B8D-9C31-4A07-AF96-8204D4B72269}" destId="{42AF5DD3-D555-4E16-92B3-50F9FA335BB2}" srcOrd="1" destOrd="0" presId="urn:microsoft.com/office/officeart/2005/8/layout/process2"/>
    <dgm:cxn modelId="{6CEF2AB7-21CA-4089-856B-C38F4521D00E}" type="presOf" srcId="{D150782F-3306-4DD0-BB51-E61F91A58A6C}" destId="{266B3E45-4CF5-4DBF-9076-24BA82E21216}" srcOrd="0" destOrd="0" presId="urn:microsoft.com/office/officeart/2005/8/layout/process2"/>
    <dgm:cxn modelId="{73FDB64C-EF1C-466C-9BA7-CAFD9D57D18A}" type="presOf" srcId="{13F5B3EE-61CA-4753-9FED-D32569743B22}" destId="{B08AABBA-9904-441F-9D57-DE4562EAB3EC}" srcOrd="1" destOrd="0" presId="urn:microsoft.com/office/officeart/2005/8/layout/process2"/>
    <dgm:cxn modelId="{FF4BE4EF-9D9A-4637-9D93-3F3642207E84}" srcId="{D150782F-3306-4DD0-BB51-E61F91A58A6C}" destId="{EE1E1E5A-E653-4D0F-B818-649A10622847}" srcOrd="3" destOrd="0" parTransId="{595A17F1-622C-4546-8AC6-4EB9CE029FAC}" sibTransId="{8323A381-EB22-4F5E-A3AE-C82DD6BEFEA6}"/>
    <dgm:cxn modelId="{ED28D87E-62B2-4824-B1A1-A69411EACC9B}" type="presOf" srcId="{1577834A-F8DD-4EE5-A6D8-A9B2E668D5EC}" destId="{B5278922-1B2B-435E-927F-201E4B15F4CF}" srcOrd="0" destOrd="0" presId="urn:microsoft.com/office/officeart/2005/8/layout/process2"/>
    <dgm:cxn modelId="{87E69761-FE5D-46C9-BFFF-38B2AAABD77C}" srcId="{D150782F-3306-4DD0-BB51-E61F91A58A6C}" destId="{02CF5C47-7173-4264-AB30-D2E935524A11}" srcOrd="1" destOrd="0" parTransId="{89CB5E6F-8B09-43B9-A776-48BA92262AC8}" sibTransId="{13F5B3EE-61CA-4753-9FED-D32569743B22}"/>
    <dgm:cxn modelId="{62DCC43E-4973-41D1-A918-436E0449733C}" srcId="{D150782F-3306-4DD0-BB51-E61F91A58A6C}" destId="{A03458F0-F76F-4DC4-8EA2-7B26B1362E25}" srcOrd="0" destOrd="0" parTransId="{3B4ADFE8-13BB-4BAC-9618-AEA2B23032A1}" sibTransId="{85C2614B-CDEF-4FBF-88D6-592A491000A0}"/>
    <dgm:cxn modelId="{B3C32294-13FD-4E02-B7EB-34A2DF767D89}" type="presOf" srcId="{13F5B3EE-61CA-4753-9FED-D32569743B22}" destId="{EB855E88-9012-4F94-A7C3-2E5AE9FA6A9C}" srcOrd="0" destOrd="0" presId="urn:microsoft.com/office/officeart/2005/8/layout/process2"/>
    <dgm:cxn modelId="{AAE9847C-599A-485B-B11D-82EDC43A0740}" type="presOf" srcId="{85C2614B-CDEF-4FBF-88D6-592A491000A0}" destId="{31D4C7E7-613E-440E-91DE-74635640F6CD}" srcOrd="0" destOrd="0" presId="urn:microsoft.com/office/officeart/2005/8/layout/process2"/>
    <dgm:cxn modelId="{AF7C868A-F376-4F44-AA4F-CC46A10FA58D}" type="presOf" srcId="{46DA4B8D-9C31-4A07-AF96-8204D4B72269}" destId="{F5D5A681-AE74-49EB-904C-ED3D7D7D0D20}" srcOrd="0" destOrd="0" presId="urn:microsoft.com/office/officeart/2005/8/layout/process2"/>
    <dgm:cxn modelId="{4FF18FD2-096D-47A5-B67A-C23F28FB1148}" type="presOf" srcId="{EE1E1E5A-E653-4D0F-B818-649A10622847}" destId="{2E9D1CF0-DB7E-4D90-847E-CB6B24098D77}" srcOrd="0" destOrd="0" presId="urn:microsoft.com/office/officeart/2005/8/layout/process2"/>
    <dgm:cxn modelId="{59584508-B3E5-471F-8CC3-F37B574E2C2B}" type="presParOf" srcId="{266B3E45-4CF5-4DBF-9076-24BA82E21216}" destId="{8EE86C95-F631-4700-A403-DC668F4418FC}" srcOrd="0" destOrd="0" presId="urn:microsoft.com/office/officeart/2005/8/layout/process2"/>
    <dgm:cxn modelId="{55C15659-CFFA-4F46-B2EB-445F9EA94073}" type="presParOf" srcId="{266B3E45-4CF5-4DBF-9076-24BA82E21216}" destId="{31D4C7E7-613E-440E-91DE-74635640F6CD}" srcOrd="1" destOrd="0" presId="urn:microsoft.com/office/officeart/2005/8/layout/process2"/>
    <dgm:cxn modelId="{75BD86ED-B08A-42CD-A0E1-A50AE9952C5E}" type="presParOf" srcId="{31D4C7E7-613E-440E-91DE-74635640F6CD}" destId="{84A7A7EF-63B0-4506-A9C9-8E654E42F86A}" srcOrd="0" destOrd="0" presId="urn:microsoft.com/office/officeart/2005/8/layout/process2"/>
    <dgm:cxn modelId="{D14D51AE-CF0C-401A-BD0C-E763EAE7B89B}" type="presParOf" srcId="{266B3E45-4CF5-4DBF-9076-24BA82E21216}" destId="{82C5326B-19B2-4FFB-B4D7-D8D7B5984C9A}" srcOrd="2" destOrd="0" presId="urn:microsoft.com/office/officeart/2005/8/layout/process2"/>
    <dgm:cxn modelId="{E377956D-C3D0-4224-942B-22C1151295BB}" type="presParOf" srcId="{266B3E45-4CF5-4DBF-9076-24BA82E21216}" destId="{EB855E88-9012-4F94-A7C3-2E5AE9FA6A9C}" srcOrd="3" destOrd="0" presId="urn:microsoft.com/office/officeart/2005/8/layout/process2"/>
    <dgm:cxn modelId="{41215254-A9D6-4BF7-9ECC-2CF7F142B421}" type="presParOf" srcId="{EB855E88-9012-4F94-A7C3-2E5AE9FA6A9C}" destId="{B08AABBA-9904-441F-9D57-DE4562EAB3EC}" srcOrd="0" destOrd="0" presId="urn:microsoft.com/office/officeart/2005/8/layout/process2"/>
    <dgm:cxn modelId="{566B91F4-86C6-4C2A-8FD3-159D98114993}" type="presParOf" srcId="{266B3E45-4CF5-4DBF-9076-24BA82E21216}" destId="{B5278922-1B2B-435E-927F-201E4B15F4CF}" srcOrd="4" destOrd="0" presId="urn:microsoft.com/office/officeart/2005/8/layout/process2"/>
    <dgm:cxn modelId="{511A05C4-130D-475D-80A4-A9811167EEE0}" type="presParOf" srcId="{266B3E45-4CF5-4DBF-9076-24BA82E21216}" destId="{F5D5A681-AE74-49EB-904C-ED3D7D7D0D20}" srcOrd="5" destOrd="0" presId="urn:microsoft.com/office/officeart/2005/8/layout/process2"/>
    <dgm:cxn modelId="{2019CB9D-6FB4-435D-BF20-77FF72B49D7F}" type="presParOf" srcId="{F5D5A681-AE74-49EB-904C-ED3D7D7D0D20}" destId="{42AF5DD3-D555-4E16-92B3-50F9FA335BB2}" srcOrd="0" destOrd="0" presId="urn:microsoft.com/office/officeart/2005/8/layout/process2"/>
    <dgm:cxn modelId="{B3DE4763-ED5A-48D6-8983-55C7CB6EA0C6}" type="presParOf" srcId="{266B3E45-4CF5-4DBF-9076-24BA82E21216}" destId="{2E9D1CF0-DB7E-4D90-847E-CB6B24098D77}"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150782F-3306-4DD0-BB51-E61F91A58A6C}" type="doc">
      <dgm:prSet loTypeId="urn:microsoft.com/office/officeart/2005/8/layout/process2" loCatId="process" qsTypeId="urn:microsoft.com/office/officeart/2005/8/quickstyle/simple4" qsCatId="simple" csTypeId="urn:microsoft.com/office/officeart/2005/8/colors/accent1_2" csCatId="accent1" phldr="1"/>
      <dgm:spPr/>
    </dgm:pt>
    <dgm:pt modelId="{A03458F0-F76F-4DC4-8EA2-7B26B1362E25}">
      <dgm:prSet phldrT="[Text]"/>
      <dgm:spPr/>
      <dgm:t>
        <a:bodyPr/>
        <a:lstStyle/>
        <a:p>
          <a:r>
            <a:rPr lang="en-GB" dirty="0" smtClean="0"/>
            <a:t>RANK &gt;15th &lt;5th</a:t>
          </a:r>
          <a:endParaRPr lang="en-GB" dirty="0"/>
        </a:p>
      </dgm:t>
    </dgm:pt>
    <dgm:pt modelId="{3B4ADFE8-13BB-4BAC-9618-AEA2B23032A1}" type="parTrans" cxnId="{62DCC43E-4973-41D1-A918-436E0449733C}">
      <dgm:prSet/>
      <dgm:spPr/>
      <dgm:t>
        <a:bodyPr/>
        <a:lstStyle/>
        <a:p>
          <a:endParaRPr lang="en-GB"/>
        </a:p>
      </dgm:t>
    </dgm:pt>
    <dgm:pt modelId="{85C2614B-CDEF-4FBF-88D6-592A491000A0}" type="sibTrans" cxnId="{62DCC43E-4973-41D1-A918-436E0449733C}">
      <dgm:prSet/>
      <dgm:spPr/>
      <dgm:t>
        <a:bodyPr/>
        <a:lstStyle/>
        <a:p>
          <a:endParaRPr lang="en-GB"/>
        </a:p>
      </dgm:t>
    </dgm:pt>
    <dgm:pt modelId="{02CF5C47-7173-4264-AB30-D2E935524A11}">
      <dgm:prSet phldrT="[Text]"/>
      <dgm:spPr/>
      <dgm:t>
        <a:bodyPr/>
        <a:lstStyle/>
        <a:p>
          <a:r>
            <a:rPr lang="en-GB" dirty="0" smtClean="0"/>
            <a:t>HAS ADWORDS SEARCH VOLUME</a:t>
          </a:r>
          <a:endParaRPr lang="en-GB" dirty="0"/>
        </a:p>
      </dgm:t>
    </dgm:pt>
    <dgm:pt modelId="{89CB5E6F-8B09-43B9-A776-48BA92262AC8}" type="parTrans" cxnId="{87E69761-FE5D-46C9-BFFF-38B2AAABD77C}">
      <dgm:prSet/>
      <dgm:spPr/>
      <dgm:t>
        <a:bodyPr/>
        <a:lstStyle/>
        <a:p>
          <a:endParaRPr lang="en-GB"/>
        </a:p>
      </dgm:t>
    </dgm:pt>
    <dgm:pt modelId="{13F5B3EE-61CA-4753-9FED-D32569743B22}" type="sibTrans" cxnId="{87E69761-FE5D-46C9-BFFF-38B2AAABD77C}">
      <dgm:prSet/>
      <dgm:spPr/>
      <dgm:t>
        <a:bodyPr/>
        <a:lstStyle/>
        <a:p>
          <a:endParaRPr lang="en-GB"/>
        </a:p>
      </dgm:t>
    </dgm:pt>
    <dgm:pt modelId="{1577834A-F8DD-4EE5-A6D8-A9B2E668D5EC}">
      <dgm:prSet phldrT="[Text]"/>
      <dgm:spPr/>
      <dgm:t>
        <a:bodyPr/>
        <a:lstStyle/>
        <a:p>
          <a:r>
            <a:rPr lang="en-GB" dirty="0" smtClean="0"/>
            <a:t>HAS ANALYTICS ENTRIES</a:t>
          </a:r>
          <a:endParaRPr lang="en-GB" dirty="0"/>
        </a:p>
      </dgm:t>
    </dgm:pt>
    <dgm:pt modelId="{1B6187BF-FCCB-4B3C-B0CE-7825E677E018}" type="parTrans" cxnId="{740042CF-5249-4D58-A225-0BF23972520A}">
      <dgm:prSet/>
      <dgm:spPr/>
      <dgm:t>
        <a:bodyPr/>
        <a:lstStyle/>
        <a:p>
          <a:endParaRPr lang="en-GB"/>
        </a:p>
      </dgm:t>
    </dgm:pt>
    <dgm:pt modelId="{46DA4B8D-9C31-4A07-AF96-8204D4B72269}" type="sibTrans" cxnId="{740042CF-5249-4D58-A225-0BF23972520A}">
      <dgm:prSet/>
      <dgm:spPr/>
      <dgm:t>
        <a:bodyPr/>
        <a:lstStyle/>
        <a:p>
          <a:endParaRPr lang="en-GB"/>
        </a:p>
      </dgm:t>
    </dgm:pt>
    <dgm:pt modelId="{EE1E1E5A-E653-4D0F-B818-649A10622847}">
      <dgm:prSet phldrT="[Text]"/>
      <dgm:spPr/>
      <dgm:t>
        <a:bodyPr/>
        <a:lstStyle/>
        <a:p>
          <a:r>
            <a:rPr lang="en-GB" dirty="0" smtClean="0"/>
            <a:t>HAS COMMERCIAL VALUE?</a:t>
          </a:r>
          <a:endParaRPr lang="en-GB" dirty="0"/>
        </a:p>
      </dgm:t>
    </dgm:pt>
    <dgm:pt modelId="{595A17F1-622C-4546-8AC6-4EB9CE029FAC}" type="parTrans" cxnId="{FF4BE4EF-9D9A-4637-9D93-3F3642207E84}">
      <dgm:prSet/>
      <dgm:spPr/>
      <dgm:t>
        <a:bodyPr/>
        <a:lstStyle/>
        <a:p>
          <a:endParaRPr lang="en-GB"/>
        </a:p>
      </dgm:t>
    </dgm:pt>
    <dgm:pt modelId="{8323A381-EB22-4F5E-A3AE-C82DD6BEFEA6}" type="sibTrans" cxnId="{FF4BE4EF-9D9A-4637-9D93-3F3642207E84}">
      <dgm:prSet/>
      <dgm:spPr/>
      <dgm:t>
        <a:bodyPr/>
        <a:lstStyle/>
        <a:p>
          <a:endParaRPr lang="en-GB"/>
        </a:p>
      </dgm:t>
    </dgm:pt>
    <dgm:pt modelId="{266B3E45-4CF5-4DBF-9076-24BA82E21216}" type="pres">
      <dgm:prSet presAssocID="{D150782F-3306-4DD0-BB51-E61F91A58A6C}" presName="linearFlow" presStyleCnt="0">
        <dgm:presLayoutVars>
          <dgm:resizeHandles val="exact"/>
        </dgm:presLayoutVars>
      </dgm:prSet>
      <dgm:spPr/>
    </dgm:pt>
    <dgm:pt modelId="{8EE86C95-F631-4700-A403-DC668F4418FC}" type="pres">
      <dgm:prSet presAssocID="{A03458F0-F76F-4DC4-8EA2-7B26B1362E25}" presName="node" presStyleLbl="node1" presStyleIdx="0" presStyleCnt="4">
        <dgm:presLayoutVars>
          <dgm:bulletEnabled val="1"/>
        </dgm:presLayoutVars>
      </dgm:prSet>
      <dgm:spPr/>
      <dgm:t>
        <a:bodyPr/>
        <a:lstStyle/>
        <a:p>
          <a:endParaRPr lang="en-GB"/>
        </a:p>
      </dgm:t>
    </dgm:pt>
    <dgm:pt modelId="{31D4C7E7-613E-440E-91DE-74635640F6CD}" type="pres">
      <dgm:prSet presAssocID="{85C2614B-CDEF-4FBF-88D6-592A491000A0}" presName="sibTrans" presStyleLbl="sibTrans2D1" presStyleIdx="0" presStyleCnt="3"/>
      <dgm:spPr/>
      <dgm:t>
        <a:bodyPr/>
        <a:lstStyle/>
        <a:p>
          <a:endParaRPr lang="en-GB"/>
        </a:p>
      </dgm:t>
    </dgm:pt>
    <dgm:pt modelId="{84A7A7EF-63B0-4506-A9C9-8E654E42F86A}" type="pres">
      <dgm:prSet presAssocID="{85C2614B-CDEF-4FBF-88D6-592A491000A0}" presName="connectorText" presStyleLbl="sibTrans2D1" presStyleIdx="0" presStyleCnt="3"/>
      <dgm:spPr/>
      <dgm:t>
        <a:bodyPr/>
        <a:lstStyle/>
        <a:p>
          <a:endParaRPr lang="en-GB"/>
        </a:p>
      </dgm:t>
    </dgm:pt>
    <dgm:pt modelId="{82C5326B-19B2-4FFB-B4D7-D8D7B5984C9A}" type="pres">
      <dgm:prSet presAssocID="{02CF5C47-7173-4264-AB30-D2E935524A11}" presName="node" presStyleLbl="node1" presStyleIdx="1" presStyleCnt="4">
        <dgm:presLayoutVars>
          <dgm:bulletEnabled val="1"/>
        </dgm:presLayoutVars>
      </dgm:prSet>
      <dgm:spPr/>
      <dgm:t>
        <a:bodyPr/>
        <a:lstStyle/>
        <a:p>
          <a:endParaRPr lang="en-GB"/>
        </a:p>
      </dgm:t>
    </dgm:pt>
    <dgm:pt modelId="{EB855E88-9012-4F94-A7C3-2E5AE9FA6A9C}" type="pres">
      <dgm:prSet presAssocID="{13F5B3EE-61CA-4753-9FED-D32569743B22}" presName="sibTrans" presStyleLbl="sibTrans2D1" presStyleIdx="1" presStyleCnt="3"/>
      <dgm:spPr/>
      <dgm:t>
        <a:bodyPr/>
        <a:lstStyle/>
        <a:p>
          <a:endParaRPr lang="en-GB"/>
        </a:p>
      </dgm:t>
    </dgm:pt>
    <dgm:pt modelId="{B08AABBA-9904-441F-9D57-DE4562EAB3EC}" type="pres">
      <dgm:prSet presAssocID="{13F5B3EE-61CA-4753-9FED-D32569743B22}" presName="connectorText" presStyleLbl="sibTrans2D1" presStyleIdx="1" presStyleCnt="3"/>
      <dgm:spPr/>
      <dgm:t>
        <a:bodyPr/>
        <a:lstStyle/>
        <a:p>
          <a:endParaRPr lang="en-GB"/>
        </a:p>
      </dgm:t>
    </dgm:pt>
    <dgm:pt modelId="{B5278922-1B2B-435E-927F-201E4B15F4CF}" type="pres">
      <dgm:prSet presAssocID="{1577834A-F8DD-4EE5-A6D8-A9B2E668D5EC}" presName="node" presStyleLbl="node1" presStyleIdx="2" presStyleCnt="4">
        <dgm:presLayoutVars>
          <dgm:bulletEnabled val="1"/>
        </dgm:presLayoutVars>
      </dgm:prSet>
      <dgm:spPr/>
      <dgm:t>
        <a:bodyPr/>
        <a:lstStyle/>
        <a:p>
          <a:endParaRPr lang="en-GB"/>
        </a:p>
      </dgm:t>
    </dgm:pt>
    <dgm:pt modelId="{F5D5A681-AE74-49EB-904C-ED3D7D7D0D20}" type="pres">
      <dgm:prSet presAssocID="{46DA4B8D-9C31-4A07-AF96-8204D4B72269}" presName="sibTrans" presStyleLbl="sibTrans2D1" presStyleIdx="2" presStyleCnt="3"/>
      <dgm:spPr/>
      <dgm:t>
        <a:bodyPr/>
        <a:lstStyle/>
        <a:p>
          <a:endParaRPr lang="en-GB"/>
        </a:p>
      </dgm:t>
    </dgm:pt>
    <dgm:pt modelId="{42AF5DD3-D555-4E16-92B3-50F9FA335BB2}" type="pres">
      <dgm:prSet presAssocID="{46DA4B8D-9C31-4A07-AF96-8204D4B72269}" presName="connectorText" presStyleLbl="sibTrans2D1" presStyleIdx="2" presStyleCnt="3"/>
      <dgm:spPr/>
      <dgm:t>
        <a:bodyPr/>
        <a:lstStyle/>
        <a:p>
          <a:endParaRPr lang="en-GB"/>
        </a:p>
      </dgm:t>
    </dgm:pt>
    <dgm:pt modelId="{2E9D1CF0-DB7E-4D90-847E-CB6B24098D77}" type="pres">
      <dgm:prSet presAssocID="{EE1E1E5A-E653-4D0F-B818-649A10622847}" presName="node" presStyleLbl="node1" presStyleIdx="3" presStyleCnt="4">
        <dgm:presLayoutVars>
          <dgm:bulletEnabled val="1"/>
        </dgm:presLayoutVars>
      </dgm:prSet>
      <dgm:spPr/>
      <dgm:t>
        <a:bodyPr/>
        <a:lstStyle/>
        <a:p>
          <a:endParaRPr lang="en-GB"/>
        </a:p>
      </dgm:t>
    </dgm:pt>
  </dgm:ptLst>
  <dgm:cxnLst>
    <dgm:cxn modelId="{740042CF-5249-4D58-A225-0BF23972520A}" srcId="{D150782F-3306-4DD0-BB51-E61F91A58A6C}" destId="{1577834A-F8DD-4EE5-A6D8-A9B2E668D5EC}" srcOrd="2" destOrd="0" parTransId="{1B6187BF-FCCB-4B3C-B0CE-7825E677E018}" sibTransId="{46DA4B8D-9C31-4A07-AF96-8204D4B72269}"/>
    <dgm:cxn modelId="{8D7761D7-4C13-45B3-A8F4-3916A329E197}" type="presOf" srcId="{13F5B3EE-61CA-4753-9FED-D32569743B22}" destId="{EB855E88-9012-4F94-A7C3-2E5AE9FA6A9C}" srcOrd="0" destOrd="0" presId="urn:microsoft.com/office/officeart/2005/8/layout/process2"/>
    <dgm:cxn modelId="{1400F8F2-D4E2-44BC-ACC7-7E65FD7ECE5B}" type="presOf" srcId="{46DA4B8D-9C31-4A07-AF96-8204D4B72269}" destId="{F5D5A681-AE74-49EB-904C-ED3D7D7D0D20}" srcOrd="0" destOrd="0" presId="urn:microsoft.com/office/officeart/2005/8/layout/process2"/>
    <dgm:cxn modelId="{9DB04391-475E-4445-9E20-D2A1C75D1D28}" type="presOf" srcId="{1577834A-F8DD-4EE5-A6D8-A9B2E668D5EC}" destId="{B5278922-1B2B-435E-927F-201E4B15F4CF}" srcOrd="0" destOrd="0" presId="urn:microsoft.com/office/officeart/2005/8/layout/process2"/>
    <dgm:cxn modelId="{FF4BE4EF-9D9A-4637-9D93-3F3642207E84}" srcId="{D150782F-3306-4DD0-BB51-E61F91A58A6C}" destId="{EE1E1E5A-E653-4D0F-B818-649A10622847}" srcOrd="3" destOrd="0" parTransId="{595A17F1-622C-4546-8AC6-4EB9CE029FAC}" sibTransId="{8323A381-EB22-4F5E-A3AE-C82DD6BEFEA6}"/>
    <dgm:cxn modelId="{87E69761-FE5D-46C9-BFFF-38B2AAABD77C}" srcId="{D150782F-3306-4DD0-BB51-E61F91A58A6C}" destId="{02CF5C47-7173-4264-AB30-D2E935524A11}" srcOrd="1" destOrd="0" parTransId="{89CB5E6F-8B09-43B9-A776-48BA92262AC8}" sibTransId="{13F5B3EE-61CA-4753-9FED-D32569743B22}"/>
    <dgm:cxn modelId="{62DCC43E-4973-41D1-A918-436E0449733C}" srcId="{D150782F-3306-4DD0-BB51-E61F91A58A6C}" destId="{A03458F0-F76F-4DC4-8EA2-7B26B1362E25}" srcOrd="0" destOrd="0" parTransId="{3B4ADFE8-13BB-4BAC-9618-AEA2B23032A1}" sibTransId="{85C2614B-CDEF-4FBF-88D6-592A491000A0}"/>
    <dgm:cxn modelId="{57C22E82-9FDA-42C7-A756-C7D6AF01C043}" type="presOf" srcId="{85C2614B-CDEF-4FBF-88D6-592A491000A0}" destId="{31D4C7E7-613E-440E-91DE-74635640F6CD}" srcOrd="0" destOrd="0" presId="urn:microsoft.com/office/officeart/2005/8/layout/process2"/>
    <dgm:cxn modelId="{29C5E9D4-7D78-4F55-BC03-DBFF9682303F}" type="presOf" srcId="{85C2614B-CDEF-4FBF-88D6-592A491000A0}" destId="{84A7A7EF-63B0-4506-A9C9-8E654E42F86A}" srcOrd="1" destOrd="0" presId="urn:microsoft.com/office/officeart/2005/8/layout/process2"/>
    <dgm:cxn modelId="{FB190B4A-CA75-4E17-9619-3C89EA3CA2A1}" type="presOf" srcId="{46DA4B8D-9C31-4A07-AF96-8204D4B72269}" destId="{42AF5DD3-D555-4E16-92B3-50F9FA335BB2}" srcOrd="1" destOrd="0" presId="urn:microsoft.com/office/officeart/2005/8/layout/process2"/>
    <dgm:cxn modelId="{E779839D-E2D4-4C4B-BA6A-BF9F9FA5C20B}" type="presOf" srcId="{13F5B3EE-61CA-4753-9FED-D32569743B22}" destId="{B08AABBA-9904-441F-9D57-DE4562EAB3EC}" srcOrd="1" destOrd="0" presId="urn:microsoft.com/office/officeart/2005/8/layout/process2"/>
    <dgm:cxn modelId="{AEB3E738-D78C-4352-9A7F-F4F87E296E56}" type="presOf" srcId="{02CF5C47-7173-4264-AB30-D2E935524A11}" destId="{82C5326B-19B2-4FFB-B4D7-D8D7B5984C9A}" srcOrd="0" destOrd="0" presId="urn:microsoft.com/office/officeart/2005/8/layout/process2"/>
    <dgm:cxn modelId="{81D51685-A440-4C24-9BE8-29968E319FF2}" type="presOf" srcId="{D150782F-3306-4DD0-BB51-E61F91A58A6C}" destId="{266B3E45-4CF5-4DBF-9076-24BA82E21216}" srcOrd="0" destOrd="0" presId="urn:microsoft.com/office/officeart/2005/8/layout/process2"/>
    <dgm:cxn modelId="{F7D0268D-1C05-4CE8-B134-D707B7DD70A4}" type="presOf" srcId="{A03458F0-F76F-4DC4-8EA2-7B26B1362E25}" destId="{8EE86C95-F631-4700-A403-DC668F4418FC}" srcOrd="0" destOrd="0" presId="urn:microsoft.com/office/officeart/2005/8/layout/process2"/>
    <dgm:cxn modelId="{3E7D1C31-F5A0-47BD-9DD8-9E472C5B557E}" type="presOf" srcId="{EE1E1E5A-E653-4D0F-B818-649A10622847}" destId="{2E9D1CF0-DB7E-4D90-847E-CB6B24098D77}" srcOrd="0" destOrd="0" presId="urn:microsoft.com/office/officeart/2005/8/layout/process2"/>
    <dgm:cxn modelId="{0EBE88F3-29F7-4127-A51B-AA329474AEA5}" type="presParOf" srcId="{266B3E45-4CF5-4DBF-9076-24BA82E21216}" destId="{8EE86C95-F631-4700-A403-DC668F4418FC}" srcOrd="0" destOrd="0" presId="urn:microsoft.com/office/officeart/2005/8/layout/process2"/>
    <dgm:cxn modelId="{5DFABBCF-6AB5-4F16-8F80-4030C40B558B}" type="presParOf" srcId="{266B3E45-4CF5-4DBF-9076-24BA82E21216}" destId="{31D4C7E7-613E-440E-91DE-74635640F6CD}" srcOrd="1" destOrd="0" presId="urn:microsoft.com/office/officeart/2005/8/layout/process2"/>
    <dgm:cxn modelId="{EC92D394-3646-4C3E-B9E8-32E9F35FE57F}" type="presParOf" srcId="{31D4C7E7-613E-440E-91DE-74635640F6CD}" destId="{84A7A7EF-63B0-4506-A9C9-8E654E42F86A}" srcOrd="0" destOrd="0" presId="urn:microsoft.com/office/officeart/2005/8/layout/process2"/>
    <dgm:cxn modelId="{C4FF0FEB-121D-49FE-964E-826F202A5BFA}" type="presParOf" srcId="{266B3E45-4CF5-4DBF-9076-24BA82E21216}" destId="{82C5326B-19B2-4FFB-B4D7-D8D7B5984C9A}" srcOrd="2" destOrd="0" presId="urn:microsoft.com/office/officeart/2005/8/layout/process2"/>
    <dgm:cxn modelId="{3416DF74-5377-4EAC-B563-A1C49DA9C2C4}" type="presParOf" srcId="{266B3E45-4CF5-4DBF-9076-24BA82E21216}" destId="{EB855E88-9012-4F94-A7C3-2E5AE9FA6A9C}" srcOrd="3" destOrd="0" presId="urn:microsoft.com/office/officeart/2005/8/layout/process2"/>
    <dgm:cxn modelId="{C4B71330-6EC7-4500-89B7-F25B04B910FC}" type="presParOf" srcId="{EB855E88-9012-4F94-A7C3-2E5AE9FA6A9C}" destId="{B08AABBA-9904-441F-9D57-DE4562EAB3EC}" srcOrd="0" destOrd="0" presId="urn:microsoft.com/office/officeart/2005/8/layout/process2"/>
    <dgm:cxn modelId="{260EF0DC-1451-42B2-8C42-1375B18FCB6C}" type="presParOf" srcId="{266B3E45-4CF5-4DBF-9076-24BA82E21216}" destId="{B5278922-1B2B-435E-927F-201E4B15F4CF}" srcOrd="4" destOrd="0" presId="urn:microsoft.com/office/officeart/2005/8/layout/process2"/>
    <dgm:cxn modelId="{96B5A975-C8B3-4FBE-B188-41C588A6740E}" type="presParOf" srcId="{266B3E45-4CF5-4DBF-9076-24BA82E21216}" destId="{F5D5A681-AE74-49EB-904C-ED3D7D7D0D20}" srcOrd="5" destOrd="0" presId="urn:microsoft.com/office/officeart/2005/8/layout/process2"/>
    <dgm:cxn modelId="{653474E3-8628-4FAF-BCA0-FECF148DE67B}" type="presParOf" srcId="{F5D5A681-AE74-49EB-904C-ED3D7D7D0D20}" destId="{42AF5DD3-D555-4E16-92B3-50F9FA335BB2}" srcOrd="0" destOrd="0" presId="urn:microsoft.com/office/officeart/2005/8/layout/process2"/>
    <dgm:cxn modelId="{48AC7916-FF0C-4233-98CC-FFCAEB87E684}" type="presParOf" srcId="{266B3E45-4CF5-4DBF-9076-24BA82E21216}" destId="{2E9D1CF0-DB7E-4D90-847E-CB6B24098D77}" srcOrd="6"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3D5326-C13E-4258-8379-E5617436FBA8}">
      <dsp:nvSpPr>
        <dsp:cNvPr id="0" name=""/>
        <dsp:cNvSpPr/>
      </dsp:nvSpPr>
      <dsp:spPr>
        <a:xfrm>
          <a:off x="4316" y="555188"/>
          <a:ext cx="1605557" cy="642223"/>
        </a:xfrm>
        <a:prstGeom prst="chevron">
          <a:avLst/>
        </a:prstGeom>
        <a:solidFill>
          <a:schemeClr val="accent5">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n-GB" sz="1700" kern="1200" dirty="0" smtClean="0"/>
            <a:t>Action</a:t>
          </a:r>
          <a:endParaRPr lang="en-GB" sz="1700" kern="1200" dirty="0"/>
        </a:p>
      </dsp:txBody>
      <dsp:txXfrm>
        <a:off x="325428" y="555188"/>
        <a:ext cx="963334" cy="642223"/>
      </dsp:txXfrm>
    </dsp:sp>
    <dsp:sp modelId="{AADB481D-21D0-4037-A51A-86E360EFE761}">
      <dsp:nvSpPr>
        <dsp:cNvPr id="0" name=""/>
        <dsp:cNvSpPr/>
      </dsp:nvSpPr>
      <dsp:spPr>
        <a:xfrm>
          <a:off x="1449318" y="555188"/>
          <a:ext cx="1605557" cy="642223"/>
        </a:xfrm>
        <a:prstGeom prst="chevron">
          <a:avLst/>
        </a:prstGeom>
        <a:solidFill>
          <a:schemeClr val="accent5">
            <a:shade val="50000"/>
            <a:hueOff val="130860"/>
            <a:satOff val="10407"/>
            <a:lumOff val="1404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n-GB" sz="1700" kern="1200" dirty="0" smtClean="0"/>
            <a:t>Condition</a:t>
          </a:r>
          <a:endParaRPr lang="en-GB" sz="1700" kern="1200" dirty="0"/>
        </a:p>
      </dsp:txBody>
      <dsp:txXfrm>
        <a:off x="1770430" y="555188"/>
        <a:ext cx="963334" cy="642223"/>
      </dsp:txXfrm>
    </dsp:sp>
    <dsp:sp modelId="{5C316A8C-5A96-4A54-90D6-F6637AE38C77}">
      <dsp:nvSpPr>
        <dsp:cNvPr id="0" name=""/>
        <dsp:cNvSpPr/>
      </dsp:nvSpPr>
      <dsp:spPr>
        <a:xfrm>
          <a:off x="2894320" y="555188"/>
          <a:ext cx="1605557" cy="642223"/>
        </a:xfrm>
        <a:prstGeom prst="chevron">
          <a:avLst/>
        </a:prstGeom>
        <a:solidFill>
          <a:schemeClr val="accent5">
            <a:shade val="50000"/>
            <a:hueOff val="261720"/>
            <a:satOff val="20813"/>
            <a:lumOff val="280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n-GB" sz="1700" kern="1200" smtClean="0"/>
            <a:t>Colour</a:t>
          </a:r>
          <a:endParaRPr lang="en-GB" sz="1700" kern="1200" dirty="0"/>
        </a:p>
      </dsp:txBody>
      <dsp:txXfrm>
        <a:off x="3215432" y="555188"/>
        <a:ext cx="963334" cy="642223"/>
      </dsp:txXfrm>
    </dsp:sp>
    <dsp:sp modelId="{31B00150-C195-489A-95FF-F9642F7FBD9B}">
      <dsp:nvSpPr>
        <dsp:cNvPr id="0" name=""/>
        <dsp:cNvSpPr/>
      </dsp:nvSpPr>
      <dsp:spPr>
        <a:xfrm>
          <a:off x="4339322" y="555188"/>
          <a:ext cx="1605557" cy="642223"/>
        </a:xfrm>
        <a:prstGeom prst="chevron">
          <a:avLst/>
        </a:prstGeom>
        <a:solidFill>
          <a:schemeClr val="accent5">
            <a:shade val="50000"/>
            <a:hueOff val="392580"/>
            <a:satOff val="31220"/>
            <a:lumOff val="4213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n-GB" sz="1700" kern="1200" dirty="0" smtClean="0"/>
            <a:t>Brand</a:t>
          </a:r>
          <a:endParaRPr lang="en-GB" sz="1700" kern="1200" dirty="0"/>
        </a:p>
      </dsp:txBody>
      <dsp:txXfrm>
        <a:off x="4660434" y="555188"/>
        <a:ext cx="963334" cy="642223"/>
      </dsp:txXfrm>
    </dsp:sp>
    <dsp:sp modelId="{54FD64A1-E888-43E8-8147-7213082DD36F}">
      <dsp:nvSpPr>
        <dsp:cNvPr id="0" name=""/>
        <dsp:cNvSpPr/>
      </dsp:nvSpPr>
      <dsp:spPr>
        <a:xfrm>
          <a:off x="5784324" y="555188"/>
          <a:ext cx="1605557" cy="642223"/>
        </a:xfrm>
        <a:prstGeom prst="chevron">
          <a:avLst/>
        </a:prstGeom>
        <a:solidFill>
          <a:schemeClr val="accent5">
            <a:shade val="50000"/>
            <a:hueOff val="261720"/>
            <a:satOff val="20813"/>
            <a:lumOff val="280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n-GB" sz="1700" kern="1200" dirty="0" smtClean="0"/>
            <a:t>Model</a:t>
          </a:r>
          <a:endParaRPr lang="en-GB" sz="1700" kern="1200" dirty="0"/>
        </a:p>
      </dsp:txBody>
      <dsp:txXfrm>
        <a:off x="6105436" y="555188"/>
        <a:ext cx="963334" cy="642223"/>
      </dsp:txXfrm>
    </dsp:sp>
    <dsp:sp modelId="{BE974912-2141-4331-9FA2-D7036D8671AD}">
      <dsp:nvSpPr>
        <dsp:cNvPr id="0" name=""/>
        <dsp:cNvSpPr/>
      </dsp:nvSpPr>
      <dsp:spPr>
        <a:xfrm>
          <a:off x="7229326" y="555188"/>
          <a:ext cx="1605557" cy="642223"/>
        </a:xfrm>
        <a:prstGeom prst="chevron">
          <a:avLst/>
        </a:prstGeom>
        <a:solidFill>
          <a:schemeClr val="accent5">
            <a:shade val="50000"/>
            <a:hueOff val="130860"/>
            <a:satOff val="10407"/>
            <a:lumOff val="1404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n-GB" sz="1700" kern="1200" smtClean="0"/>
            <a:t>Location</a:t>
          </a:r>
          <a:endParaRPr lang="en-GB" sz="1700" kern="1200" dirty="0"/>
        </a:p>
      </dsp:txBody>
      <dsp:txXfrm>
        <a:off x="7550438" y="555188"/>
        <a:ext cx="963334" cy="6422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3D5326-C13E-4258-8379-E5617436FBA8}">
      <dsp:nvSpPr>
        <dsp:cNvPr id="0" name=""/>
        <dsp:cNvSpPr/>
      </dsp:nvSpPr>
      <dsp:spPr>
        <a:xfrm>
          <a:off x="4316" y="555188"/>
          <a:ext cx="1605557" cy="642223"/>
        </a:xfrm>
        <a:prstGeom prst="chevron">
          <a:avLst/>
        </a:prstGeom>
        <a:solidFill>
          <a:schemeClr val="accent5">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n-GB" sz="1700" kern="1200" dirty="0" smtClean="0"/>
            <a:t>Action</a:t>
          </a:r>
          <a:endParaRPr lang="en-GB" sz="1700" kern="1200" dirty="0"/>
        </a:p>
      </dsp:txBody>
      <dsp:txXfrm>
        <a:off x="325428" y="555188"/>
        <a:ext cx="963334" cy="642223"/>
      </dsp:txXfrm>
    </dsp:sp>
    <dsp:sp modelId="{AADB481D-21D0-4037-A51A-86E360EFE761}">
      <dsp:nvSpPr>
        <dsp:cNvPr id="0" name=""/>
        <dsp:cNvSpPr/>
      </dsp:nvSpPr>
      <dsp:spPr>
        <a:xfrm>
          <a:off x="1449318" y="555188"/>
          <a:ext cx="1605557" cy="642223"/>
        </a:xfrm>
        <a:prstGeom prst="chevron">
          <a:avLst/>
        </a:prstGeom>
        <a:solidFill>
          <a:schemeClr val="accent5">
            <a:shade val="50000"/>
            <a:hueOff val="130860"/>
            <a:satOff val="10407"/>
            <a:lumOff val="1404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n-GB" sz="1700" kern="1200" dirty="0" smtClean="0"/>
            <a:t>Condition</a:t>
          </a:r>
          <a:endParaRPr lang="en-GB" sz="1700" kern="1200" dirty="0"/>
        </a:p>
      </dsp:txBody>
      <dsp:txXfrm>
        <a:off x="1770430" y="555188"/>
        <a:ext cx="963334" cy="642223"/>
      </dsp:txXfrm>
    </dsp:sp>
    <dsp:sp modelId="{31B00150-C195-489A-95FF-F9642F7FBD9B}">
      <dsp:nvSpPr>
        <dsp:cNvPr id="0" name=""/>
        <dsp:cNvSpPr/>
      </dsp:nvSpPr>
      <dsp:spPr>
        <a:xfrm>
          <a:off x="2894320" y="555188"/>
          <a:ext cx="1605557" cy="642223"/>
        </a:xfrm>
        <a:prstGeom prst="chevron">
          <a:avLst/>
        </a:prstGeom>
        <a:solidFill>
          <a:schemeClr val="accent5">
            <a:shade val="50000"/>
            <a:hueOff val="261720"/>
            <a:satOff val="20813"/>
            <a:lumOff val="280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n-GB" sz="1700" kern="1200" smtClean="0"/>
            <a:t>Brand</a:t>
          </a:r>
          <a:endParaRPr lang="en-GB" sz="1700" kern="1200" dirty="0"/>
        </a:p>
      </dsp:txBody>
      <dsp:txXfrm>
        <a:off x="3215432" y="555188"/>
        <a:ext cx="963334" cy="642223"/>
      </dsp:txXfrm>
    </dsp:sp>
    <dsp:sp modelId="{54FD64A1-E888-43E8-8147-7213082DD36F}">
      <dsp:nvSpPr>
        <dsp:cNvPr id="0" name=""/>
        <dsp:cNvSpPr/>
      </dsp:nvSpPr>
      <dsp:spPr>
        <a:xfrm>
          <a:off x="4339322" y="555188"/>
          <a:ext cx="1605557" cy="642223"/>
        </a:xfrm>
        <a:prstGeom prst="chevron">
          <a:avLst/>
        </a:prstGeom>
        <a:solidFill>
          <a:schemeClr val="accent5">
            <a:shade val="50000"/>
            <a:hueOff val="392580"/>
            <a:satOff val="31220"/>
            <a:lumOff val="4213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n-GB" sz="1700" kern="1200" dirty="0" smtClean="0"/>
            <a:t>Model</a:t>
          </a:r>
          <a:endParaRPr lang="en-GB" sz="1700" kern="1200" dirty="0"/>
        </a:p>
      </dsp:txBody>
      <dsp:txXfrm>
        <a:off x="4660434" y="555188"/>
        <a:ext cx="963334" cy="642223"/>
      </dsp:txXfrm>
    </dsp:sp>
    <dsp:sp modelId="{41C8A797-A43C-4C20-BABD-E46EC6E4EFD8}">
      <dsp:nvSpPr>
        <dsp:cNvPr id="0" name=""/>
        <dsp:cNvSpPr/>
      </dsp:nvSpPr>
      <dsp:spPr>
        <a:xfrm>
          <a:off x="5784324" y="555188"/>
          <a:ext cx="1605557" cy="642223"/>
        </a:xfrm>
        <a:prstGeom prst="chevron">
          <a:avLst/>
        </a:prstGeom>
        <a:solidFill>
          <a:schemeClr val="accent5">
            <a:shade val="50000"/>
            <a:hueOff val="261720"/>
            <a:satOff val="20813"/>
            <a:lumOff val="280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n-GB" sz="1700" kern="1200" dirty="0" smtClean="0"/>
            <a:t>Colour</a:t>
          </a:r>
          <a:endParaRPr lang="en-GB" sz="1700" kern="1200" dirty="0"/>
        </a:p>
      </dsp:txBody>
      <dsp:txXfrm>
        <a:off x="6105436" y="555188"/>
        <a:ext cx="963334" cy="642223"/>
      </dsp:txXfrm>
    </dsp:sp>
    <dsp:sp modelId="{BE974912-2141-4331-9FA2-D7036D8671AD}">
      <dsp:nvSpPr>
        <dsp:cNvPr id="0" name=""/>
        <dsp:cNvSpPr/>
      </dsp:nvSpPr>
      <dsp:spPr>
        <a:xfrm>
          <a:off x="7229326" y="555188"/>
          <a:ext cx="1605557" cy="642223"/>
        </a:xfrm>
        <a:prstGeom prst="chevron">
          <a:avLst/>
        </a:prstGeom>
        <a:solidFill>
          <a:schemeClr val="accent5">
            <a:shade val="50000"/>
            <a:hueOff val="130860"/>
            <a:satOff val="10407"/>
            <a:lumOff val="1404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n-GB" sz="1700" kern="1200" smtClean="0"/>
            <a:t>Location</a:t>
          </a:r>
          <a:endParaRPr lang="en-GB" sz="1700" kern="1200" dirty="0"/>
        </a:p>
      </dsp:txBody>
      <dsp:txXfrm>
        <a:off x="7550438" y="555188"/>
        <a:ext cx="963334" cy="6422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3D5326-C13E-4258-8379-E5617436FBA8}">
      <dsp:nvSpPr>
        <dsp:cNvPr id="0" name=""/>
        <dsp:cNvSpPr/>
      </dsp:nvSpPr>
      <dsp:spPr>
        <a:xfrm>
          <a:off x="4316" y="555188"/>
          <a:ext cx="1605557" cy="642223"/>
        </a:xfrm>
        <a:prstGeom prst="chevron">
          <a:avLst/>
        </a:prstGeom>
        <a:solidFill>
          <a:schemeClr val="accent5">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n-GB" sz="1700" kern="1200" dirty="0" smtClean="0"/>
            <a:t>Action</a:t>
          </a:r>
          <a:endParaRPr lang="en-GB" sz="1700" kern="1200" dirty="0"/>
        </a:p>
      </dsp:txBody>
      <dsp:txXfrm>
        <a:off x="325428" y="555188"/>
        <a:ext cx="963334" cy="642223"/>
      </dsp:txXfrm>
    </dsp:sp>
    <dsp:sp modelId="{AADB481D-21D0-4037-A51A-86E360EFE761}">
      <dsp:nvSpPr>
        <dsp:cNvPr id="0" name=""/>
        <dsp:cNvSpPr/>
      </dsp:nvSpPr>
      <dsp:spPr>
        <a:xfrm>
          <a:off x="1449318" y="555188"/>
          <a:ext cx="1605557" cy="642223"/>
        </a:xfrm>
        <a:prstGeom prst="chevron">
          <a:avLst/>
        </a:prstGeom>
        <a:solidFill>
          <a:schemeClr val="accent5">
            <a:shade val="50000"/>
            <a:hueOff val="130860"/>
            <a:satOff val="10407"/>
            <a:lumOff val="1404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n-GB" sz="1700" kern="1200" dirty="0" smtClean="0"/>
            <a:t>Condition</a:t>
          </a:r>
          <a:endParaRPr lang="en-GB" sz="1700" kern="1200" dirty="0"/>
        </a:p>
      </dsp:txBody>
      <dsp:txXfrm>
        <a:off x="1770430" y="555188"/>
        <a:ext cx="963334" cy="642223"/>
      </dsp:txXfrm>
    </dsp:sp>
    <dsp:sp modelId="{31B00150-C195-489A-95FF-F9642F7FBD9B}">
      <dsp:nvSpPr>
        <dsp:cNvPr id="0" name=""/>
        <dsp:cNvSpPr/>
      </dsp:nvSpPr>
      <dsp:spPr>
        <a:xfrm>
          <a:off x="2894320" y="555188"/>
          <a:ext cx="1605557" cy="642223"/>
        </a:xfrm>
        <a:prstGeom prst="chevron">
          <a:avLst/>
        </a:prstGeom>
        <a:solidFill>
          <a:schemeClr val="accent5">
            <a:shade val="50000"/>
            <a:hueOff val="261720"/>
            <a:satOff val="20813"/>
            <a:lumOff val="280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n-GB" sz="1700" kern="1200" dirty="0" smtClean="0"/>
            <a:t>Brand</a:t>
          </a:r>
          <a:endParaRPr lang="en-GB" sz="1700" kern="1200" dirty="0"/>
        </a:p>
      </dsp:txBody>
      <dsp:txXfrm>
        <a:off x="3215432" y="555188"/>
        <a:ext cx="963334" cy="642223"/>
      </dsp:txXfrm>
    </dsp:sp>
    <dsp:sp modelId="{54FD64A1-E888-43E8-8147-7213082DD36F}">
      <dsp:nvSpPr>
        <dsp:cNvPr id="0" name=""/>
        <dsp:cNvSpPr/>
      </dsp:nvSpPr>
      <dsp:spPr>
        <a:xfrm>
          <a:off x="4339322" y="555188"/>
          <a:ext cx="1605557" cy="642223"/>
        </a:xfrm>
        <a:prstGeom prst="chevron">
          <a:avLst/>
        </a:prstGeom>
        <a:solidFill>
          <a:schemeClr val="accent5">
            <a:shade val="50000"/>
            <a:hueOff val="392580"/>
            <a:satOff val="31220"/>
            <a:lumOff val="4213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n-GB" sz="1700" kern="1200" dirty="0" smtClean="0"/>
            <a:t>Model</a:t>
          </a:r>
          <a:endParaRPr lang="en-GB" sz="1700" kern="1200" dirty="0"/>
        </a:p>
      </dsp:txBody>
      <dsp:txXfrm>
        <a:off x="4660434" y="555188"/>
        <a:ext cx="963334" cy="642223"/>
      </dsp:txXfrm>
    </dsp:sp>
    <dsp:sp modelId="{41C8A797-A43C-4C20-BABD-E46EC6E4EFD8}">
      <dsp:nvSpPr>
        <dsp:cNvPr id="0" name=""/>
        <dsp:cNvSpPr/>
      </dsp:nvSpPr>
      <dsp:spPr>
        <a:xfrm>
          <a:off x="5784324" y="555188"/>
          <a:ext cx="1605557" cy="642223"/>
        </a:xfrm>
        <a:prstGeom prst="chevron">
          <a:avLst/>
        </a:prstGeom>
        <a:solidFill>
          <a:schemeClr val="accent5">
            <a:shade val="50000"/>
            <a:hueOff val="261720"/>
            <a:satOff val="20813"/>
            <a:lumOff val="280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n-GB" sz="1700" kern="1200" dirty="0" smtClean="0"/>
            <a:t>Colour</a:t>
          </a:r>
          <a:endParaRPr lang="en-GB" sz="1700" kern="1200" dirty="0"/>
        </a:p>
      </dsp:txBody>
      <dsp:txXfrm>
        <a:off x="6105436" y="555188"/>
        <a:ext cx="963334" cy="642223"/>
      </dsp:txXfrm>
    </dsp:sp>
    <dsp:sp modelId="{BE974912-2141-4331-9FA2-D7036D8671AD}">
      <dsp:nvSpPr>
        <dsp:cNvPr id="0" name=""/>
        <dsp:cNvSpPr/>
      </dsp:nvSpPr>
      <dsp:spPr>
        <a:xfrm>
          <a:off x="7229326" y="555188"/>
          <a:ext cx="1605557" cy="642223"/>
        </a:xfrm>
        <a:prstGeom prst="chevron">
          <a:avLst/>
        </a:prstGeom>
        <a:solidFill>
          <a:schemeClr val="accent5">
            <a:shade val="50000"/>
            <a:hueOff val="130860"/>
            <a:satOff val="10407"/>
            <a:lumOff val="1404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n-GB" sz="1700" kern="1200" dirty="0" smtClean="0"/>
            <a:t>Location</a:t>
          </a:r>
          <a:endParaRPr lang="en-GB" sz="1700" kern="1200" dirty="0"/>
        </a:p>
      </dsp:txBody>
      <dsp:txXfrm>
        <a:off x="7550438" y="555188"/>
        <a:ext cx="963334" cy="6422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E86C95-F631-4700-A403-DC668F4418FC}">
      <dsp:nvSpPr>
        <dsp:cNvPr id="0" name=""/>
        <dsp:cNvSpPr/>
      </dsp:nvSpPr>
      <dsp:spPr>
        <a:xfrm>
          <a:off x="2256755" y="1984"/>
          <a:ext cx="1582489" cy="7381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FETCH ANALYTICS KW</a:t>
          </a:r>
          <a:endParaRPr lang="en-GB" sz="1800" kern="1200" dirty="0"/>
        </a:p>
      </dsp:txBody>
      <dsp:txXfrm>
        <a:off x="2278376" y="23605"/>
        <a:ext cx="1539247" cy="694945"/>
      </dsp:txXfrm>
    </dsp:sp>
    <dsp:sp modelId="{31D4C7E7-613E-440E-91DE-74635640F6CD}">
      <dsp:nvSpPr>
        <dsp:cNvPr id="0" name=""/>
        <dsp:cNvSpPr/>
      </dsp:nvSpPr>
      <dsp:spPr>
        <a:xfrm rot="5400000">
          <a:off x="2909589" y="758626"/>
          <a:ext cx="276820" cy="3321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GB" sz="1300" kern="1200"/>
        </a:p>
      </dsp:txBody>
      <dsp:txXfrm rot="-5400000">
        <a:off x="2948344" y="786308"/>
        <a:ext cx="199310" cy="193774"/>
      </dsp:txXfrm>
    </dsp:sp>
    <dsp:sp modelId="{82C5326B-19B2-4FFB-B4D7-D8D7B5984C9A}">
      <dsp:nvSpPr>
        <dsp:cNvPr id="0" name=""/>
        <dsp:cNvSpPr/>
      </dsp:nvSpPr>
      <dsp:spPr>
        <a:xfrm>
          <a:off x="2256755" y="1109265"/>
          <a:ext cx="1582489" cy="7381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GATHER ADWORDS SV</a:t>
          </a:r>
          <a:endParaRPr lang="en-GB" sz="1800" kern="1200" dirty="0"/>
        </a:p>
      </dsp:txBody>
      <dsp:txXfrm>
        <a:off x="2278376" y="1130886"/>
        <a:ext cx="1539247" cy="694945"/>
      </dsp:txXfrm>
    </dsp:sp>
    <dsp:sp modelId="{EB855E88-9012-4F94-A7C3-2E5AE9FA6A9C}">
      <dsp:nvSpPr>
        <dsp:cNvPr id="0" name=""/>
        <dsp:cNvSpPr/>
      </dsp:nvSpPr>
      <dsp:spPr>
        <a:xfrm rot="5400000">
          <a:off x="2909589" y="1865907"/>
          <a:ext cx="276820" cy="3321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GB" sz="1300" kern="1200"/>
        </a:p>
      </dsp:txBody>
      <dsp:txXfrm rot="-5400000">
        <a:off x="2948344" y="1893589"/>
        <a:ext cx="199310" cy="193774"/>
      </dsp:txXfrm>
    </dsp:sp>
    <dsp:sp modelId="{B5278922-1B2B-435E-927F-201E4B15F4CF}">
      <dsp:nvSpPr>
        <dsp:cNvPr id="0" name=""/>
        <dsp:cNvSpPr/>
      </dsp:nvSpPr>
      <dsp:spPr>
        <a:xfrm>
          <a:off x="2256755" y="2216546"/>
          <a:ext cx="1582489" cy="7381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COLLECT RANKINGS</a:t>
          </a:r>
          <a:endParaRPr lang="en-GB" sz="1800" kern="1200" dirty="0"/>
        </a:p>
      </dsp:txBody>
      <dsp:txXfrm>
        <a:off x="2278376" y="2238167"/>
        <a:ext cx="1539247" cy="694945"/>
      </dsp:txXfrm>
    </dsp:sp>
    <dsp:sp modelId="{F5D5A681-AE74-49EB-904C-ED3D7D7D0D20}">
      <dsp:nvSpPr>
        <dsp:cNvPr id="0" name=""/>
        <dsp:cNvSpPr/>
      </dsp:nvSpPr>
      <dsp:spPr>
        <a:xfrm rot="5400000">
          <a:off x="2909589" y="2973189"/>
          <a:ext cx="276820" cy="3321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GB" sz="1300" kern="1200"/>
        </a:p>
      </dsp:txBody>
      <dsp:txXfrm rot="-5400000">
        <a:off x="2948344" y="3000871"/>
        <a:ext cx="199310" cy="193774"/>
      </dsp:txXfrm>
    </dsp:sp>
    <dsp:sp modelId="{2E9D1CF0-DB7E-4D90-847E-CB6B24098D77}">
      <dsp:nvSpPr>
        <dsp:cNvPr id="0" name=""/>
        <dsp:cNvSpPr/>
      </dsp:nvSpPr>
      <dsp:spPr>
        <a:xfrm>
          <a:off x="2256755" y="3323828"/>
          <a:ext cx="1582489" cy="7381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CATEGORISE + FILTER</a:t>
          </a:r>
          <a:endParaRPr lang="en-GB" sz="1800" kern="1200" dirty="0"/>
        </a:p>
      </dsp:txBody>
      <dsp:txXfrm>
        <a:off x="2278376" y="3345449"/>
        <a:ext cx="1539247" cy="6949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E86C95-F631-4700-A403-DC668F4418FC}">
      <dsp:nvSpPr>
        <dsp:cNvPr id="0" name=""/>
        <dsp:cNvSpPr/>
      </dsp:nvSpPr>
      <dsp:spPr>
        <a:xfrm>
          <a:off x="1239342" y="1984"/>
          <a:ext cx="1940914" cy="738187"/>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RANK &gt;15th &lt;5th</a:t>
          </a:r>
          <a:endParaRPr lang="en-GB" sz="1800" kern="1200" dirty="0"/>
        </a:p>
      </dsp:txBody>
      <dsp:txXfrm>
        <a:off x="1260963" y="23605"/>
        <a:ext cx="1897672" cy="694945"/>
      </dsp:txXfrm>
    </dsp:sp>
    <dsp:sp modelId="{31D4C7E7-613E-440E-91DE-74635640F6CD}">
      <dsp:nvSpPr>
        <dsp:cNvPr id="0" name=""/>
        <dsp:cNvSpPr/>
      </dsp:nvSpPr>
      <dsp:spPr>
        <a:xfrm rot="5400000">
          <a:off x="2071389" y="758626"/>
          <a:ext cx="276820" cy="332184"/>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GB" sz="1300" kern="1200"/>
        </a:p>
      </dsp:txBody>
      <dsp:txXfrm rot="-5400000">
        <a:off x="2110144" y="786308"/>
        <a:ext cx="199310" cy="193774"/>
      </dsp:txXfrm>
    </dsp:sp>
    <dsp:sp modelId="{82C5326B-19B2-4FFB-B4D7-D8D7B5984C9A}">
      <dsp:nvSpPr>
        <dsp:cNvPr id="0" name=""/>
        <dsp:cNvSpPr/>
      </dsp:nvSpPr>
      <dsp:spPr>
        <a:xfrm>
          <a:off x="1239342" y="1109265"/>
          <a:ext cx="1940914" cy="738187"/>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HAS ADWORDS SEARCH VOLUME</a:t>
          </a:r>
          <a:endParaRPr lang="en-GB" sz="1800" kern="1200" dirty="0"/>
        </a:p>
      </dsp:txBody>
      <dsp:txXfrm>
        <a:off x="1260963" y="1130886"/>
        <a:ext cx="1897672" cy="694945"/>
      </dsp:txXfrm>
    </dsp:sp>
    <dsp:sp modelId="{EB855E88-9012-4F94-A7C3-2E5AE9FA6A9C}">
      <dsp:nvSpPr>
        <dsp:cNvPr id="0" name=""/>
        <dsp:cNvSpPr/>
      </dsp:nvSpPr>
      <dsp:spPr>
        <a:xfrm rot="5400000">
          <a:off x="2071389" y="1865907"/>
          <a:ext cx="276820" cy="332184"/>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GB" sz="1300" kern="1200"/>
        </a:p>
      </dsp:txBody>
      <dsp:txXfrm rot="-5400000">
        <a:off x="2110144" y="1893589"/>
        <a:ext cx="199310" cy="193774"/>
      </dsp:txXfrm>
    </dsp:sp>
    <dsp:sp modelId="{B5278922-1B2B-435E-927F-201E4B15F4CF}">
      <dsp:nvSpPr>
        <dsp:cNvPr id="0" name=""/>
        <dsp:cNvSpPr/>
      </dsp:nvSpPr>
      <dsp:spPr>
        <a:xfrm>
          <a:off x="1239342" y="2216546"/>
          <a:ext cx="1940914" cy="738187"/>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HAS ANALYTICS ENTRIES</a:t>
          </a:r>
          <a:endParaRPr lang="en-GB" sz="1800" kern="1200" dirty="0"/>
        </a:p>
      </dsp:txBody>
      <dsp:txXfrm>
        <a:off x="1260963" y="2238167"/>
        <a:ext cx="1897672" cy="694945"/>
      </dsp:txXfrm>
    </dsp:sp>
    <dsp:sp modelId="{F5D5A681-AE74-49EB-904C-ED3D7D7D0D20}">
      <dsp:nvSpPr>
        <dsp:cNvPr id="0" name=""/>
        <dsp:cNvSpPr/>
      </dsp:nvSpPr>
      <dsp:spPr>
        <a:xfrm rot="5400000">
          <a:off x="2071389" y="2973189"/>
          <a:ext cx="276820" cy="332184"/>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GB" sz="1300" kern="1200"/>
        </a:p>
      </dsp:txBody>
      <dsp:txXfrm rot="-5400000">
        <a:off x="2110144" y="3000871"/>
        <a:ext cx="199310" cy="193774"/>
      </dsp:txXfrm>
    </dsp:sp>
    <dsp:sp modelId="{2E9D1CF0-DB7E-4D90-847E-CB6B24098D77}">
      <dsp:nvSpPr>
        <dsp:cNvPr id="0" name=""/>
        <dsp:cNvSpPr/>
      </dsp:nvSpPr>
      <dsp:spPr>
        <a:xfrm>
          <a:off x="1239342" y="3323828"/>
          <a:ext cx="1940914" cy="738187"/>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HAS COMMERCIAL VALUE?</a:t>
          </a:r>
          <a:endParaRPr lang="en-GB" sz="1800" kern="1200" dirty="0"/>
        </a:p>
      </dsp:txBody>
      <dsp:txXfrm>
        <a:off x="1260963" y="3345449"/>
        <a:ext cx="1897672" cy="69494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8290" name="Rectangle 2"/>
          <p:cNvSpPr>
            <a:spLocks noGrp="1" noChangeArrowheads="1"/>
          </p:cNvSpPr>
          <p:nvPr>
            <p:ph type="hdr" sz="quarter"/>
          </p:nvPr>
        </p:nvSpPr>
        <p:spPr bwMode="auto">
          <a:xfrm>
            <a:off x="0" y="0"/>
            <a:ext cx="3092450" cy="471488"/>
          </a:xfrm>
          <a:prstGeom prst="rect">
            <a:avLst/>
          </a:prstGeom>
          <a:noFill/>
          <a:ln w="9525">
            <a:noFill/>
            <a:miter lim="800000"/>
            <a:headEnd/>
            <a:tailEnd/>
          </a:ln>
          <a:effectLst/>
        </p:spPr>
        <p:txBody>
          <a:bodyPr vert="horz" wrap="none" lIns="94572" tIns="47286" rIns="94572" bIns="47286" numCol="1" anchor="ctr" anchorCtr="0" compatLnSpc="1">
            <a:prstTxWarp prst="textNoShape">
              <a:avLst/>
            </a:prstTxWarp>
          </a:bodyPr>
          <a:lstStyle>
            <a:lvl1pPr algn="l" defTabSz="944563">
              <a:defRPr sz="1200"/>
            </a:lvl1pPr>
          </a:lstStyle>
          <a:p>
            <a:pPr>
              <a:defRPr/>
            </a:pPr>
            <a:endParaRPr lang="en-US"/>
          </a:p>
        </p:txBody>
      </p:sp>
      <p:sp>
        <p:nvSpPr>
          <p:cNvPr id="268291" name="Rectangle 3"/>
          <p:cNvSpPr>
            <a:spLocks noGrp="1" noChangeArrowheads="1"/>
          </p:cNvSpPr>
          <p:nvPr>
            <p:ph type="dt" sz="quarter" idx="1"/>
          </p:nvPr>
        </p:nvSpPr>
        <p:spPr bwMode="auto">
          <a:xfrm>
            <a:off x="4040188" y="0"/>
            <a:ext cx="3092450" cy="471488"/>
          </a:xfrm>
          <a:prstGeom prst="rect">
            <a:avLst/>
          </a:prstGeom>
          <a:noFill/>
          <a:ln w="9525">
            <a:noFill/>
            <a:miter lim="800000"/>
            <a:headEnd/>
            <a:tailEnd/>
          </a:ln>
          <a:effectLst/>
        </p:spPr>
        <p:txBody>
          <a:bodyPr vert="horz" wrap="none" lIns="94572" tIns="47286" rIns="94572" bIns="47286" numCol="1" anchor="ctr" anchorCtr="0" compatLnSpc="1">
            <a:prstTxWarp prst="textNoShape">
              <a:avLst/>
            </a:prstTxWarp>
          </a:bodyPr>
          <a:lstStyle>
            <a:lvl1pPr algn="r" defTabSz="944563">
              <a:defRPr sz="1200"/>
            </a:lvl1pPr>
          </a:lstStyle>
          <a:p>
            <a:pPr>
              <a:defRPr/>
            </a:pPr>
            <a:endParaRPr lang="en-US"/>
          </a:p>
        </p:txBody>
      </p:sp>
      <p:sp>
        <p:nvSpPr>
          <p:cNvPr id="268292" name="Rectangle 4"/>
          <p:cNvSpPr>
            <a:spLocks noGrp="1" noChangeArrowheads="1"/>
          </p:cNvSpPr>
          <p:nvPr>
            <p:ph type="ftr" sz="quarter" idx="2"/>
          </p:nvPr>
        </p:nvSpPr>
        <p:spPr bwMode="auto">
          <a:xfrm>
            <a:off x="0" y="8947150"/>
            <a:ext cx="3092450" cy="471488"/>
          </a:xfrm>
          <a:prstGeom prst="rect">
            <a:avLst/>
          </a:prstGeom>
          <a:noFill/>
          <a:ln w="9525">
            <a:noFill/>
            <a:miter lim="800000"/>
            <a:headEnd/>
            <a:tailEnd/>
          </a:ln>
          <a:effectLst/>
        </p:spPr>
        <p:txBody>
          <a:bodyPr vert="horz" wrap="none" lIns="94572" tIns="47286" rIns="94572" bIns="47286" numCol="1" anchor="b" anchorCtr="0" compatLnSpc="1">
            <a:prstTxWarp prst="textNoShape">
              <a:avLst/>
            </a:prstTxWarp>
          </a:bodyPr>
          <a:lstStyle>
            <a:lvl1pPr algn="l" defTabSz="944563">
              <a:defRPr sz="1200"/>
            </a:lvl1pPr>
          </a:lstStyle>
          <a:p>
            <a:pPr>
              <a:defRPr/>
            </a:pPr>
            <a:endParaRPr lang="en-US"/>
          </a:p>
        </p:txBody>
      </p:sp>
      <p:sp>
        <p:nvSpPr>
          <p:cNvPr id="268293" name="Rectangle 5"/>
          <p:cNvSpPr>
            <a:spLocks noGrp="1" noChangeArrowheads="1"/>
          </p:cNvSpPr>
          <p:nvPr>
            <p:ph type="sldNum" sz="quarter" idx="3"/>
          </p:nvPr>
        </p:nvSpPr>
        <p:spPr bwMode="auto">
          <a:xfrm>
            <a:off x="4040188" y="8947150"/>
            <a:ext cx="3092450" cy="471488"/>
          </a:xfrm>
          <a:prstGeom prst="rect">
            <a:avLst/>
          </a:prstGeom>
          <a:noFill/>
          <a:ln w="9525">
            <a:noFill/>
            <a:miter lim="800000"/>
            <a:headEnd/>
            <a:tailEnd/>
          </a:ln>
          <a:effectLst/>
        </p:spPr>
        <p:txBody>
          <a:bodyPr vert="horz" wrap="none" lIns="94572" tIns="47286" rIns="94572" bIns="47286" numCol="1" anchor="b" anchorCtr="0" compatLnSpc="1">
            <a:prstTxWarp prst="textNoShape">
              <a:avLst/>
            </a:prstTxWarp>
          </a:bodyPr>
          <a:lstStyle>
            <a:lvl1pPr algn="r" defTabSz="944563">
              <a:defRPr sz="1200"/>
            </a:lvl1pPr>
          </a:lstStyle>
          <a:p>
            <a:pPr>
              <a:defRPr/>
            </a:pPr>
            <a:fld id="{96ADE135-8395-47CE-8135-71564457536E}" type="slidenum">
              <a:rPr lang="en-US"/>
              <a:pPr>
                <a:defRPr/>
              </a:pPr>
              <a:t>‹#›</a:t>
            </a:fld>
            <a:endParaRPr lang="en-US"/>
          </a:p>
        </p:txBody>
      </p:sp>
    </p:spTree>
    <p:extLst>
      <p:ext uri="{BB962C8B-B14F-4D97-AF65-F5344CB8AC3E}">
        <p14:creationId xmlns:p14="http://schemas.microsoft.com/office/powerpoint/2010/main" val="29067270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92450" cy="471488"/>
          </a:xfrm>
          <a:prstGeom prst="rect">
            <a:avLst/>
          </a:prstGeom>
          <a:noFill/>
          <a:ln w="9525">
            <a:noFill/>
            <a:miter lim="800000"/>
            <a:headEnd/>
            <a:tailEnd/>
          </a:ln>
          <a:effectLst/>
        </p:spPr>
        <p:txBody>
          <a:bodyPr vert="horz" wrap="square" lIns="94572" tIns="47286" rIns="94572" bIns="47286" numCol="1" anchor="t" anchorCtr="0" compatLnSpc="1">
            <a:prstTxWarp prst="textNoShape">
              <a:avLst/>
            </a:prstTxWarp>
          </a:bodyPr>
          <a:lstStyle>
            <a:lvl1pPr algn="l" defTabSz="944563">
              <a:defRPr sz="1200" baseline="0"/>
            </a:lvl1pPr>
          </a:lstStyle>
          <a:p>
            <a:pPr>
              <a:defRPr/>
            </a:pPr>
            <a:endParaRPr lang="en-US"/>
          </a:p>
        </p:txBody>
      </p:sp>
      <p:sp>
        <p:nvSpPr>
          <p:cNvPr id="4099" name="Rectangle 3"/>
          <p:cNvSpPr>
            <a:spLocks noGrp="1" noChangeArrowheads="1"/>
          </p:cNvSpPr>
          <p:nvPr>
            <p:ph type="dt" idx="1"/>
          </p:nvPr>
        </p:nvSpPr>
        <p:spPr bwMode="auto">
          <a:xfrm>
            <a:off x="4038600" y="0"/>
            <a:ext cx="3092450" cy="471488"/>
          </a:xfrm>
          <a:prstGeom prst="rect">
            <a:avLst/>
          </a:prstGeom>
          <a:noFill/>
          <a:ln w="9525">
            <a:noFill/>
            <a:miter lim="800000"/>
            <a:headEnd/>
            <a:tailEnd/>
          </a:ln>
          <a:effectLst/>
        </p:spPr>
        <p:txBody>
          <a:bodyPr vert="horz" wrap="square" lIns="94572" tIns="47286" rIns="94572" bIns="47286" numCol="1" anchor="t" anchorCtr="0" compatLnSpc="1">
            <a:prstTxWarp prst="textNoShape">
              <a:avLst/>
            </a:prstTxWarp>
          </a:bodyPr>
          <a:lstStyle>
            <a:lvl1pPr algn="r" defTabSz="944563">
              <a:defRPr sz="1200" baseline="0"/>
            </a:lvl1pPr>
          </a:lstStyle>
          <a:p>
            <a:pPr>
              <a:defRPr/>
            </a:pPr>
            <a:endParaRPr lang="en-US"/>
          </a:p>
        </p:txBody>
      </p:sp>
      <p:sp>
        <p:nvSpPr>
          <p:cNvPr id="65540" name="Rectangle 4"/>
          <p:cNvSpPr>
            <a:spLocks noGrp="1" noRot="1" noChangeAspect="1" noChangeArrowheads="1" noTextEdit="1"/>
          </p:cNvSpPr>
          <p:nvPr>
            <p:ph type="sldImg" idx="2"/>
          </p:nvPr>
        </p:nvSpPr>
        <p:spPr bwMode="auto">
          <a:xfrm>
            <a:off x="1211263" y="706438"/>
            <a:ext cx="4711700" cy="3532187"/>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12788" y="4473575"/>
            <a:ext cx="5707062" cy="4238625"/>
          </a:xfrm>
          <a:prstGeom prst="rect">
            <a:avLst/>
          </a:prstGeom>
          <a:noFill/>
          <a:ln w="9525">
            <a:noFill/>
            <a:miter lim="800000"/>
            <a:headEnd/>
            <a:tailEnd/>
          </a:ln>
          <a:effectLst/>
        </p:spPr>
        <p:txBody>
          <a:bodyPr vert="horz" wrap="square" lIns="94572" tIns="47286" rIns="94572" bIns="4728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947150"/>
            <a:ext cx="3092450" cy="469900"/>
          </a:xfrm>
          <a:prstGeom prst="rect">
            <a:avLst/>
          </a:prstGeom>
          <a:noFill/>
          <a:ln w="9525">
            <a:noFill/>
            <a:miter lim="800000"/>
            <a:headEnd/>
            <a:tailEnd/>
          </a:ln>
          <a:effectLst/>
        </p:spPr>
        <p:txBody>
          <a:bodyPr vert="horz" wrap="square" lIns="94572" tIns="47286" rIns="94572" bIns="47286" numCol="1" anchor="b" anchorCtr="0" compatLnSpc="1">
            <a:prstTxWarp prst="textNoShape">
              <a:avLst/>
            </a:prstTxWarp>
          </a:bodyPr>
          <a:lstStyle>
            <a:lvl1pPr algn="l" defTabSz="944563">
              <a:defRPr sz="1200" baseline="0"/>
            </a:lvl1pPr>
          </a:lstStyle>
          <a:p>
            <a:pPr>
              <a:defRPr/>
            </a:pPr>
            <a:endParaRPr lang="en-US"/>
          </a:p>
        </p:txBody>
      </p:sp>
      <p:sp>
        <p:nvSpPr>
          <p:cNvPr id="4103" name="Rectangle 7"/>
          <p:cNvSpPr>
            <a:spLocks noGrp="1" noChangeArrowheads="1"/>
          </p:cNvSpPr>
          <p:nvPr>
            <p:ph type="sldNum" sz="quarter" idx="5"/>
          </p:nvPr>
        </p:nvSpPr>
        <p:spPr bwMode="auto">
          <a:xfrm>
            <a:off x="4038600" y="8947150"/>
            <a:ext cx="3092450" cy="469900"/>
          </a:xfrm>
          <a:prstGeom prst="rect">
            <a:avLst/>
          </a:prstGeom>
          <a:noFill/>
          <a:ln w="9525">
            <a:noFill/>
            <a:miter lim="800000"/>
            <a:headEnd/>
            <a:tailEnd/>
          </a:ln>
          <a:effectLst/>
        </p:spPr>
        <p:txBody>
          <a:bodyPr vert="horz" wrap="square" lIns="94572" tIns="47286" rIns="94572" bIns="47286" numCol="1" anchor="b" anchorCtr="0" compatLnSpc="1">
            <a:prstTxWarp prst="textNoShape">
              <a:avLst/>
            </a:prstTxWarp>
          </a:bodyPr>
          <a:lstStyle>
            <a:lvl1pPr algn="r" defTabSz="944563">
              <a:defRPr sz="1200" baseline="0"/>
            </a:lvl1pPr>
          </a:lstStyle>
          <a:p>
            <a:pPr>
              <a:defRPr/>
            </a:pPr>
            <a:fld id="{9306DADD-1302-4925-93C7-EEC086326AD1}" type="slidenum">
              <a:rPr lang="en-US"/>
              <a:pPr>
                <a:defRPr/>
              </a:pPr>
              <a:t>‹#›</a:t>
            </a:fld>
            <a:endParaRPr lang="en-US"/>
          </a:p>
        </p:txBody>
      </p:sp>
    </p:spTree>
    <p:extLst>
      <p:ext uri="{BB962C8B-B14F-4D97-AF65-F5344CB8AC3E}">
        <p14:creationId xmlns:p14="http://schemas.microsoft.com/office/powerpoint/2010/main" val="36872404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2850" y="706438"/>
            <a:ext cx="4708525" cy="3532187"/>
          </a:xfrm>
        </p:spPr>
      </p:sp>
      <p:sp>
        <p:nvSpPr>
          <p:cNvPr id="3" name="Notes Placeholder 2"/>
          <p:cNvSpPr>
            <a:spLocks noGrp="1"/>
          </p:cNvSpPr>
          <p:nvPr>
            <p:ph type="body" idx="1"/>
          </p:nvPr>
        </p:nvSpPr>
        <p:spPr/>
        <p:txBody>
          <a:bodyPr>
            <a:normAutofit/>
          </a:bodyPr>
          <a:lstStyle/>
          <a:p>
            <a:r>
              <a:rPr lang="en-GB" dirty="0" smtClean="0"/>
              <a:t>Introduction</a:t>
            </a:r>
          </a:p>
          <a:p>
            <a:endParaRPr lang="en-GB" dirty="0"/>
          </a:p>
          <a:p>
            <a:endParaRPr lang="en-GB" dirty="0"/>
          </a:p>
        </p:txBody>
      </p:sp>
      <p:sp>
        <p:nvSpPr>
          <p:cNvPr id="4" name="Slide Number Placeholder 3"/>
          <p:cNvSpPr>
            <a:spLocks noGrp="1"/>
          </p:cNvSpPr>
          <p:nvPr>
            <p:ph type="sldNum" sz="quarter" idx="10"/>
          </p:nvPr>
        </p:nvSpPr>
        <p:spPr/>
        <p:txBody>
          <a:bodyPr/>
          <a:lstStyle/>
          <a:p>
            <a:fld id="{FC880848-287B-4318-BEDD-253F7C6A4794}" type="slidenum">
              <a:rPr lang="en-GB" smtClean="0"/>
              <a:pPr/>
              <a:t>1</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2850" y="706438"/>
            <a:ext cx="4708525" cy="3532187"/>
          </a:xfrm>
        </p:spPr>
      </p:sp>
      <p:sp>
        <p:nvSpPr>
          <p:cNvPr id="3" name="Notes Placeholder 2"/>
          <p:cNvSpPr>
            <a:spLocks noGrp="1"/>
          </p:cNvSpPr>
          <p:nvPr>
            <p:ph type="body" idx="1"/>
          </p:nvPr>
        </p:nvSpPr>
        <p:spPr/>
        <p:txBody>
          <a:bodyPr>
            <a:normAutofit/>
          </a:bodyPr>
          <a:lstStyle/>
          <a:p>
            <a:r>
              <a:rPr lang="en-GB" dirty="0" smtClean="0"/>
              <a:t>Introduction</a:t>
            </a:r>
          </a:p>
          <a:p>
            <a:endParaRPr lang="en-GB" dirty="0"/>
          </a:p>
          <a:p>
            <a:endParaRPr lang="en-GB" dirty="0"/>
          </a:p>
        </p:txBody>
      </p:sp>
      <p:sp>
        <p:nvSpPr>
          <p:cNvPr id="4" name="Slide Number Placeholder 3"/>
          <p:cNvSpPr>
            <a:spLocks noGrp="1"/>
          </p:cNvSpPr>
          <p:nvPr>
            <p:ph type="sldNum" sz="quarter" idx="10"/>
          </p:nvPr>
        </p:nvSpPr>
        <p:spPr/>
        <p:txBody>
          <a:bodyPr/>
          <a:lstStyle/>
          <a:p>
            <a:fld id="{FC880848-287B-4318-BEDD-253F7C6A4794}" type="slidenum">
              <a:rPr lang="en-GB" smtClean="0"/>
              <a:pPr/>
              <a:t>50</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6"/>
          <p:cNvSpPr>
            <a:spLocks noChangeArrowheads="1"/>
          </p:cNvSpPr>
          <p:nvPr userDrawn="1"/>
        </p:nvSpPr>
        <p:spPr bwMode="auto">
          <a:xfrm>
            <a:off x="10575925" y="3660775"/>
            <a:ext cx="184150" cy="274638"/>
          </a:xfrm>
          <a:prstGeom prst="rect">
            <a:avLst/>
          </a:prstGeom>
          <a:noFill/>
          <a:ln w="9525">
            <a:noFill/>
            <a:miter lim="800000"/>
            <a:headEnd/>
            <a:tailEnd/>
          </a:ln>
          <a:effectLst/>
        </p:spPr>
        <p:txBody>
          <a:bodyPr wrap="none" anchor="ctr">
            <a:spAutoFit/>
          </a:bodyPr>
          <a:lstStyle/>
          <a:p>
            <a:pPr>
              <a:defRPr/>
            </a:pPr>
            <a:endParaRPr lang="en-US" sz="1800"/>
          </a:p>
        </p:txBody>
      </p:sp>
      <p:sp>
        <p:nvSpPr>
          <p:cNvPr id="5" name="Rectangle 7"/>
          <p:cNvSpPr>
            <a:spLocks noChangeArrowheads="1"/>
          </p:cNvSpPr>
          <p:nvPr userDrawn="1"/>
        </p:nvSpPr>
        <p:spPr bwMode="auto">
          <a:xfrm>
            <a:off x="-2555875" y="1412875"/>
            <a:ext cx="184150" cy="274638"/>
          </a:xfrm>
          <a:prstGeom prst="rect">
            <a:avLst/>
          </a:prstGeom>
          <a:noFill/>
          <a:ln w="9525">
            <a:noFill/>
            <a:miter lim="800000"/>
            <a:headEnd/>
            <a:tailEnd/>
          </a:ln>
          <a:effectLst/>
        </p:spPr>
        <p:txBody>
          <a:bodyPr wrap="none" anchor="ctr">
            <a:spAutoFit/>
          </a:bodyPr>
          <a:lstStyle/>
          <a:p>
            <a:pPr>
              <a:defRPr/>
            </a:pPr>
            <a:endParaRPr lang="en-US" sz="1800"/>
          </a:p>
        </p:txBody>
      </p:sp>
      <p:sp>
        <p:nvSpPr>
          <p:cNvPr id="6" name="Rectangle 8"/>
          <p:cNvSpPr>
            <a:spLocks noChangeArrowheads="1"/>
          </p:cNvSpPr>
          <p:nvPr userDrawn="1"/>
        </p:nvSpPr>
        <p:spPr bwMode="auto">
          <a:xfrm>
            <a:off x="-1349375" y="168275"/>
            <a:ext cx="184150" cy="274638"/>
          </a:xfrm>
          <a:prstGeom prst="rect">
            <a:avLst/>
          </a:prstGeom>
          <a:noFill/>
          <a:ln w="9525">
            <a:noFill/>
            <a:miter lim="800000"/>
            <a:headEnd/>
            <a:tailEnd/>
          </a:ln>
          <a:effectLst/>
        </p:spPr>
        <p:txBody>
          <a:bodyPr wrap="none" anchor="ctr">
            <a:spAutoFit/>
          </a:bodyPr>
          <a:lstStyle/>
          <a:p>
            <a:pPr>
              <a:defRPr/>
            </a:pPr>
            <a:endParaRPr lang="en-US" sz="1800"/>
          </a:p>
        </p:txBody>
      </p:sp>
      <p:sp>
        <p:nvSpPr>
          <p:cNvPr id="7" name="Rectangle 9"/>
          <p:cNvSpPr>
            <a:spLocks noChangeArrowheads="1"/>
          </p:cNvSpPr>
          <p:nvPr userDrawn="1"/>
        </p:nvSpPr>
        <p:spPr bwMode="auto">
          <a:xfrm>
            <a:off x="6550025" y="-866775"/>
            <a:ext cx="184150" cy="336550"/>
          </a:xfrm>
          <a:prstGeom prst="rect">
            <a:avLst/>
          </a:prstGeom>
          <a:noFill/>
          <a:ln w="9525">
            <a:noFill/>
            <a:miter lim="800000"/>
            <a:headEnd/>
            <a:tailEnd/>
          </a:ln>
          <a:effectLst/>
        </p:spPr>
        <p:txBody>
          <a:bodyPr wrap="none" anchor="ctr">
            <a:spAutoFit/>
          </a:bodyPr>
          <a:lstStyle/>
          <a:p>
            <a:pPr>
              <a:defRPr/>
            </a:pPr>
            <a:endParaRPr lang="en-US" baseline="0"/>
          </a:p>
        </p:txBody>
      </p:sp>
      <p:sp>
        <p:nvSpPr>
          <p:cNvPr id="11" name="Rectangle 20"/>
          <p:cNvSpPr>
            <a:spLocks noChangeArrowheads="1"/>
          </p:cNvSpPr>
          <p:nvPr userDrawn="1"/>
        </p:nvSpPr>
        <p:spPr bwMode="auto">
          <a:xfrm>
            <a:off x="1889125" y="-841375"/>
            <a:ext cx="184150" cy="336550"/>
          </a:xfrm>
          <a:prstGeom prst="rect">
            <a:avLst/>
          </a:prstGeom>
          <a:noFill/>
          <a:ln w="9525">
            <a:noFill/>
            <a:miter lim="800000"/>
            <a:headEnd/>
            <a:tailEnd/>
          </a:ln>
          <a:effectLst/>
        </p:spPr>
        <p:txBody>
          <a:bodyPr wrap="none" anchor="ctr">
            <a:spAutoFit/>
          </a:bodyPr>
          <a:lstStyle/>
          <a:p>
            <a:pPr>
              <a:defRPr/>
            </a:pPr>
            <a:endParaRPr lang="en-US" baseline="0"/>
          </a:p>
        </p:txBody>
      </p:sp>
      <p:sp>
        <p:nvSpPr>
          <p:cNvPr id="8" name="Slide Number Placeholder 5"/>
          <p:cNvSpPr>
            <a:spLocks noGrp="1"/>
          </p:cNvSpPr>
          <p:nvPr>
            <p:ph type="sldNum" sz="quarter" idx="12"/>
          </p:nvPr>
        </p:nvSpPr>
        <p:spPr>
          <a:xfrm>
            <a:off x="6858016" y="6492875"/>
            <a:ext cx="2133600" cy="365125"/>
          </a:xfrm>
          <a:prstGeom prst="rect">
            <a:avLst/>
          </a:prstGeom>
        </p:spPr>
        <p:txBody>
          <a:bodyPr/>
          <a:lstStyle>
            <a:lvl1pPr algn="r">
              <a:defRPr sz="1300" baseline="0"/>
            </a:lvl1pPr>
          </a:lstStyle>
          <a:p>
            <a:fld id="{6EDD1F50-3AF9-4159-8249-25E4C8CAB5AB}" type="slidenum">
              <a:rPr lang="en-GB" smtClean="0"/>
              <a:pPr/>
              <a:t>‹#›</a:t>
            </a:fld>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2"/>
          </p:nvPr>
        </p:nvSpPr>
        <p:spPr>
          <a:xfrm>
            <a:off x="6858016" y="6492875"/>
            <a:ext cx="2133600" cy="365125"/>
          </a:xfrm>
          <a:prstGeom prst="rect">
            <a:avLst/>
          </a:prstGeom>
        </p:spPr>
        <p:txBody>
          <a:bodyPr/>
          <a:lstStyle>
            <a:lvl1pPr algn="r">
              <a:defRPr sz="1300" baseline="0"/>
            </a:lvl1pPr>
          </a:lstStyle>
          <a:p>
            <a:fld id="{6EDD1F50-3AF9-4159-8249-25E4C8CAB5AB}" type="slidenum">
              <a:rPr lang="en-GB" smtClean="0"/>
              <a:pPr/>
              <a:t>‹#›</a:t>
            </a:fld>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0"/>
            <a:ext cx="20193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0"/>
            <a:ext cx="59055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676400"/>
            <a:ext cx="7772400" cy="1470025"/>
          </a:xfrm>
        </p:spPr>
        <p:txBody>
          <a:bodyPr/>
          <a:lstStyle>
            <a:lvl1pPr algn="ctr">
              <a:defRPr sz="4000" baseline="0">
                <a:solidFill>
                  <a:schemeClr val="tx1">
                    <a:lumMod val="75000"/>
                    <a:lumOff val="25000"/>
                  </a:schemeClr>
                </a:solidFill>
                <a:latin typeface="Lane - Upper" pitchFamily="2" charset="0"/>
              </a:defRPr>
            </a:lvl1pPr>
          </a:lstStyle>
          <a:p>
            <a:r>
              <a:rPr lang="en-US" dirty="0" smtClean="0"/>
              <a:t>CLICK TO EDIT</a:t>
            </a:r>
            <a:endParaRPr lang="en-GB" dirty="0"/>
          </a:p>
        </p:txBody>
      </p:sp>
      <p:sp>
        <p:nvSpPr>
          <p:cNvPr id="3" name="Subtitle 2"/>
          <p:cNvSpPr>
            <a:spLocks noGrp="1"/>
          </p:cNvSpPr>
          <p:nvPr>
            <p:ph type="subTitle" idx="1"/>
          </p:nvPr>
        </p:nvSpPr>
        <p:spPr>
          <a:xfrm>
            <a:off x="1371600" y="3886200"/>
            <a:ext cx="6400800" cy="1328750"/>
          </a:xfrm>
        </p:spPr>
        <p:txBody>
          <a:bodyPr/>
          <a:lstStyle>
            <a:lvl1pPr marL="0" indent="0" algn="ctr">
              <a:buNone/>
              <a:defRPr sz="3200" baseline="0">
                <a:solidFill>
                  <a:schemeClr val="tx1">
                    <a:lumMod val="75000"/>
                    <a:lumOff val="25000"/>
                  </a:schemeClr>
                </a:solidFill>
                <a:latin typeface="Britannic Bold"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1524000"/>
            <a:ext cx="9144000" cy="914400"/>
          </a:xfrm>
        </p:spPr>
        <p:txBody>
          <a:bodyPr anchor="t"/>
          <a:lstStyle>
            <a:lvl1pPr algn="ctr">
              <a:defRPr sz="4000" b="0" cap="all"/>
            </a:lvl1pPr>
          </a:lstStyle>
          <a:p>
            <a:r>
              <a:rPr lang="en-US" dirty="0"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676400"/>
            <a:ext cx="36957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1676400"/>
            <a:ext cx="36957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2"/>
          </p:nvPr>
        </p:nvSpPr>
        <p:spPr>
          <a:xfrm>
            <a:off x="6858016" y="6492875"/>
            <a:ext cx="2133600" cy="365125"/>
          </a:xfrm>
          <a:prstGeom prst="rect">
            <a:avLst/>
          </a:prstGeom>
        </p:spPr>
        <p:txBody>
          <a:bodyPr/>
          <a:lstStyle>
            <a:lvl1pPr algn="r">
              <a:defRPr sz="1300" baseline="0"/>
            </a:lvl1pPr>
          </a:lstStyle>
          <a:p>
            <a:fld id="{6EDD1F50-3AF9-4159-8249-25E4C8CAB5AB}" type="slidenum">
              <a:rPr lang="en-GB" smtClean="0"/>
              <a:pPr/>
              <a:t>‹#›</a:t>
            </a:fld>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Slide Number Placeholder 5"/>
          <p:cNvSpPr>
            <a:spLocks noGrp="1"/>
          </p:cNvSpPr>
          <p:nvPr>
            <p:ph type="sldNum" sz="quarter" idx="12"/>
          </p:nvPr>
        </p:nvSpPr>
        <p:spPr>
          <a:xfrm>
            <a:off x="6858016" y="6492875"/>
            <a:ext cx="2133600" cy="365125"/>
          </a:xfrm>
          <a:prstGeom prst="rect">
            <a:avLst/>
          </a:prstGeom>
        </p:spPr>
        <p:txBody>
          <a:bodyPr/>
          <a:lstStyle>
            <a:lvl1pPr algn="r">
              <a:defRPr sz="1300" baseline="0"/>
            </a:lvl1pPr>
          </a:lstStyle>
          <a:p>
            <a:fld id="{6EDD1F50-3AF9-4159-8249-25E4C8CAB5AB}" type="slidenum">
              <a:rPr lang="en-GB" smtClean="0"/>
              <a:pPr/>
              <a:t>‹#›</a:t>
            </a:fld>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6858016" y="6492875"/>
            <a:ext cx="2133600" cy="365125"/>
          </a:xfrm>
          <a:prstGeom prst="rect">
            <a:avLst/>
          </a:prstGeom>
        </p:spPr>
        <p:txBody>
          <a:bodyPr/>
          <a:lstStyle>
            <a:lvl1pPr algn="r">
              <a:defRPr sz="1300" baseline="0"/>
            </a:lvl1pPr>
          </a:lstStyle>
          <a:p>
            <a:fld id="{6EDD1F50-3AF9-4159-8249-25E4C8CAB5AB}" type="slidenum">
              <a:rPr lang="en-GB" smtClean="0"/>
              <a:pPr/>
              <a:t>‹#›</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Slide Number Placeholder 5"/>
          <p:cNvSpPr>
            <a:spLocks noGrp="1"/>
          </p:cNvSpPr>
          <p:nvPr>
            <p:ph type="sldNum" sz="quarter" idx="12"/>
          </p:nvPr>
        </p:nvSpPr>
        <p:spPr>
          <a:xfrm>
            <a:off x="6858016" y="6492875"/>
            <a:ext cx="2133600" cy="365125"/>
          </a:xfrm>
          <a:prstGeom prst="rect">
            <a:avLst/>
          </a:prstGeom>
        </p:spPr>
        <p:txBody>
          <a:bodyPr/>
          <a:lstStyle>
            <a:lvl1pPr algn="r">
              <a:defRPr sz="1300" baseline="0"/>
            </a:lvl1pPr>
          </a:lstStyle>
          <a:p>
            <a:fld id="{6EDD1F50-3AF9-4159-8249-25E4C8CAB5AB}" type="slidenum">
              <a:rPr lang="en-GB" smtClean="0"/>
              <a:pPr/>
              <a:t>‹#›</a:t>
            </a:fld>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xfrm>
            <a:off x="8820150" y="6546850"/>
            <a:ext cx="323850" cy="228600"/>
          </a:xfrm>
          <a:prstGeom prst="rect">
            <a:avLst/>
          </a:prstGeom>
          <a:ln/>
        </p:spPr>
        <p:txBody>
          <a:bodyPr/>
          <a:lstStyle>
            <a:lvl1pPr>
              <a:defRPr/>
            </a:lvl1pPr>
          </a:lstStyle>
          <a:p>
            <a:pPr>
              <a:defRPr/>
            </a:pPr>
            <a:fld id="{34695AFA-BB98-4108-ACA7-7622ED75968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2" name="Rectangle 2"/>
          <p:cNvSpPr>
            <a:spLocks noGrp="1" noChangeArrowheads="1"/>
          </p:cNvSpPr>
          <p:nvPr>
            <p:ph type="title"/>
          </p:nvPr>
        </p:nvSpPr>
        <p:spPr bwMode="auto">
          <a:xfrm>
            <a:off x="0" y="914400"/>
            <a:ext cx="9144000" cy="533400"/>
          </a:xfrm>
          <a:prstGeom prst="rect">
            <a:avLst/>
          </a:prstGeom>
          <a:noFill/>
          <a:ln w="9525">
            <a:noFill/>
            <a:miter lim="800000"/>
            <a:headEnd/>
            <a:tailEnd/>
          </a:ln>
        </p:spPr>
        <p:txBody>
          <a:bodyPr vert="horz" wrap="square" lIns="0" tIns="45720" rIns="91440" bIns="45720" numCol="1" anchor="b" anchorCtr="0" compatLnSpc="1">
            <a:prstTxWarp prst="textNoShape">
              <a:avLst/>
            </a:prstTxWarp>
          </a:bodyPr>
          <a:lstStyle/>
          <a:p>
            <a:pPr lvl="0"/>
            <a:r>
              <a:rPr lang="en-US" dirty="0" smtClean="0"/>
              <a:t>Click to edit Master title style</a:t>
            </a:r>
          </a:p>
        </p:txBody>
      </p:sp>
      <p:sp>
        <p:nvSpPr>
          <p:cNvPr id="2053" name="Rectangle 3"/>
          <p:cNvSpPr>
            <a:spLocks noGrp="1" noChangeArrowheads="1"/>
          </p:cNvSpPr>
          <p:nvPr>
            <p:ph type="body" idx="1"/>
          </p:nvPr>
        </p:nvSpPr>
        <p:spPr bwMode="auto">
          <a:xfrm>
            <a:off x="304800" y="1676400"/>
            <a:ext cx="8305800" cy="3962400"/>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40" name="Rectangle 16"/>
          <p:cNvSpPr>
            <a:spLocks noChangeArrowheads="1"/>
          </p:cNvSpPr>
          <p:nvPr/>
        </p:nvSpPr>
        <p:spPr bwMode="auto">
          <a:xfrm>
            <a:off x="10575925" y="3660775"/>
            <a:ext cx="184150" cy="274638"/>
          </a:xfrm>
          <a:prstGeom prst="rect">
            <a:avLst/>
          </a:prstGeom>
          <a:noFill/>
          <a:ln w="9525">
            <a:noFill/>
            <a:miter lim="800000"/>
            <a:headEnd/>
            <a:tailEnd/>
          </a:ln>
          <a:effectLst/>
        </p:spPr>
        <p:txBody>
          <a:bodyPr wrap="none" anchor="ctr">
            <a:spAutoFit/>
          </a:bodyPr>
          <a:lstStyle/>
          <a:p>
            <a:pPr>
              <a:defRPr/>
            </a:pPr>
            <a:endParaRPr lang="en-US" sz="1800"/>
          </a:p>
        </p:txBody>
      </p:sp>
      <p:sp>
        <p:nvSpPr>
          <p:cNvPr id="1041" name="Rectangle 17"/>
          <p:cNvSpPr>
            <a:spLocks noChangeArrowheads="1"/>
          </p:cNvSpPr>
          <p:nvPr/>
        </p:nvSpPr>
        <p:spPr bwMode="auto">
          <a:xfrm>
            <a:off x="-2555875" y="1412875"/>
            <a:ext cx="184150" cy="274638"/>
          </a:xfrm>
          <a:prstGeom prst="rect">
            <a:avLst/>
          </a:prstGeom>
          <a:noFill/>
          <a:ln w="9525">
            <a:noFill/>
            <a:miter lim="800000"/>
            <a:headEnd/>
            <a:tailEnd/>
          </a:ln>
          <a:effectLst/>
        </p:spPr>
        <p:txBody>
          <a:bodyPr wrap="none" anchor="ctr">
            <a:spAutoFit/>
          </a:bodyPr>
          <a:lstStyle/>
          <a:p>
            <a:pPr>
              <a:defRPr/>
            </a:pPr>
            <a:endParaRPr lang="en-US" sz="1800"/>
          </a:p>
        </p:txBody>
      </p:sp>
      <p:sp>
        <p:nvSpPr>
          <p:cNvPr id="1044" name="Rectangle 20"/>
          <p:cNvSpPr>
            <a:spLocks noChangeArrowheads="1"/>
          </p:cNvSpPr>
          <p:nvPr/>
        </p:nvSpPr>
        <p:spPr bwMode="auto">
          <a:xfrm>
            <a:off x="-1349375" y="168275"/>
            <a:ext cx="184150" cy="274638"/>
          </a:xfrm>
          <a:prstGeom prst="rect">
            <a:avLst/>
          </a:prstGeom>
          <a:noFill/>
          <a:ln w="9525">
            <a:noFill/>
            <a:miter lim="800000"/>
            <a:headEnd/>
            <a:tailEnd/>
          </a:ln>
          <a:effectLst/>
        </p:spPr>
        <p:txBody>
          <a:bodyPr wrap="none" anchor="ctr">
            <a:spAutoFit/>
          </a:bodyPr>
          <a:lstStyle/>
          <a:p>
            <a:pPr>
              <a:defRPr/>
            </a:pPr>
            <a:endParaRPr lang="en-US" sz="1800"/>
          </a:p>
        </p:txBody>
      </p:sp>
      <p:sp>
        <p:nvSpPr>
          <p:cNvPr id="1045" name="Rectangle 21"/>
          <p:cNvSpPr>
            <a:spLocks noChangeArrowheads="1"/>
          </p:cNvSpPr>
          <p:nvPr/>
        </p:nvSpPr>
        <p:spPr bwMode="auto">
          <a:xfrm>
            <a:off x="6550025" y="-866775"/>
            <a:ext cx="184150" cy="336550"/>
          </a:xfrm>
          <a:prstGeom prst="rect">
            <a:avLst/>
          </a:prstGeom>
          <a:noFill/>
          <a:ln w="9525">
            <a:noFill/>
            <a:miter lim="800000"/>
            <a:headEnd/>
            <a:tailEnd/>
          </a:ln>
          <a:effectLst/>
        </p:spPr>
        <p:txBody>
          <a:bodyPr wrap="none" anchor="ctr">
            <a:spAutoFit/>
          </a:bodyPr>
          <a:lstStyle/>
          <a:p>
            <a:pPr>
              <a:defRPr/>
            </a:pPr>
            <a:endParaRPr lang="en-US" baseline="0"/>
          </a:p>
        </p:txBody>
      </p:sp>
      <p:pic>
        <p:nvPicPr>
          <p:cNvPr id="11" name="Picture 2" descr="C:\Users\richb\Desktop\Brand_Pack\seogadget_logo_big.jpg"/>
          <p:cNvPicPr>
            <a:picLocks noChangeAspect="1" noChangeArrowheads="1"/>
          </p:cNvPicPr>
          <p:nvPr userDrawn="1"/>
        </p:nvPicPr>
        <p:blipFill>
          <a:blip r:embed="rId14" cstate="print"/>
          <a:srcRect t="3217"/>
          <a:stretch>
            <a:fillRect/>
          </a:stretch>
        </p:blipFill>
        <p:spPr bwMode="auto">
          <a:xfrm>
            <a:off x="-32" y="0"/>
            <a:ext cx="3500430" cy="714356"/>
          </a:xfrm>
          <a:prstGeom prst="rect">
            <a:avLst/>
          </a:prstGeom>
          <a:noFill/>
        </p:spPr>
      </p:pic>
      <p:sp>
        <p:nvSpPr>
          <p:cNvPr id="12" name="TextBox 11"/>
          <p:cNvSpPr txBox="1"/>
          <p:nvPr userDrawn="1"/>
        </p:nvSpPr>
        <p:spPr>
          <a:xfrm>
            <a:off x="-76200" y="464483"/>
            <a:ext cx="9296400" cy="297517"/>
          </a:xfrm>
          <a:prstGeom prst="rect">
            <a:avLst/>
          </a:prstGeom>
          <a:noFill/>
        </p:spPr>
        <p:txBody>
          <a:bodyPr wrap="square" rtlCol="0">
            <a:spAutoFit/>
          </a:bodyPr>
          <a:lstStyle/>
          <a:p>
            <a:r>
              <a:rPr lang="en-GB" sz="2000" dirty="0" smtClean="0">
                <a:solidFill>
                  <a:schemeClr val="tx1">
                    <a:lumMod val="65000"/>
                    <a:lumOff val="35000"/>
                  </a:schemeClr>
                </a:solidFill>
              </a:rPr>
              <a:t>...............................................................................................................................................................................................</a:t>
            </a:r>
            <a:endParaRPr lang="en-GB" sz="2000" dirty="0">
              <a:solidFill>
                <a:schemeClr val="tx1">
                  <a:lumMod val="65000"/>
                  <a:lumOff val="35000"/>
                </a:schemeClr>
              </a:solidFill>
            </a:endParaRPr>
          </a:p>
        </p:txBody>
      </p:sp>
      <p:pic>
        <p:nvPicPr>
          <p:cNvPr id="15" name="Picture 2" descr="C:\Users\Richard\AppData\Local\Microsoft\Windows\Temporary Internet Files\Content.Outlook\STIMXAUJ\SEO_WebMock_v1.jpg"/>
          <p:cNvPicPr>
            <a:picLocks noChangeAspect="1" noChangeArrowheads="1"/>
          </p:cNvPicPr>
          <p:nvPr userDrawn="1"/>
        </p:nvPicPr>
        <p:blipFill>
          <a:blip r:embed="rId15" cstate="print"/>
          <a:srcRect l="15833" t="86400" b="8000"/>
          <a:stretch>
            <a:fillRect/>
          </a:stretch>
        </p:blipFill>
        <p:spPr bwMode="auto">
          <a:xfrm>
            <a:off x="0" y="5791200"/>
            <a:ext cx="7696200" cy="533400"/>
          </a:xfrm>
          <a:prstGeom prst="rect">
            <a:avLst/>
          </a:prstGeom>
          <a:noFill/>
        </p:spPr>
      </p:pic>
      <p:pic>
        <p:nvPicPr>
          <p:cNvPr id="30722" name="Picture 2"/>
          <p:cNvPicPr>
            <a:picLocks noChangeAspect="1" noChangeArrowheads="1"/>
          </p:cNvPicPr>
          <p:nvPr userDrawn="1"/>
        </p:nvPicPr>
        <p:blipFill>
          <a:blip r:embed="rId16" cstate="print"/>
          <a:srcRect/>
          <a:stretch>
            <a:fillRect/>
          </a:stretch>
        </p:blipFill>
        <p:spPr bwMode="auto">
          <a:xfrm>
            <a:off x="0" y="6172200"/>
            <a:ext cx="9144000" cy="6858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31"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2" r:id="rId1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cap="all" baseline="0">
          <a:solidFill>
            <a:srgbClr val="333333"/>
          </a:solidFill>
          <a:latin typeface="Lane - Upper" pitchFamily="2" charset="0"/>
          <a:ea typeface="+mj-ea"/>
          <a:cs typeface="+mj-cs"/>
        </a:defRPr>
      </a:lvl1pPr>
      <a:lvl2pPr algn="l" rtl="0" eaLnBrk="0" fontAlgn="base" hangingPunct="0">
        <a:spcBef>
          <a:spcPct val="0"/>
        </a:spcBef>
        <a:spcAft>
          <a:spcPct val="0"/>
        </a:spcAft>
        <a:defRPr sz="2800">
          <a:solidFill>
            <a:srgbClr val="333333"/>
          </a:solidFill>
          <a:latin typeface="Arial" charset="0"/>
        </a:defRPr>
      </a:lvl2pPr>
      <a:lvl3pPr algn="l" rtl="0" eaLnBrk="0" fontAlgn="base" hangingPunct="0">
        <a:spcBef>
          <a:spcPct val="0"/>
        </a:spcBef>
        <a:spcAft>
          <a:spcPct val="0"/>
        </a:spcAft>
        <a:defRPr sz="2800">
          <a:solidFill>
            <a:srgbClr val="333333"/>
          </a:solidFill>
          <a:latin typeface="Arial" charset="0"/>
        </a:defRPr>
      </a:lvl3pPr>
      <a:lvl4pPr algn="l" rtl="0" eaLnBrk="0" fontAlgn="base" hangingPunct="0">
        <a:spcBef>
          <a:spcPct val="0"/>
        </a:spcBef>
        <a:spcAft>
          <a:spcPct val="0"/>
        </a:spcAft>
        <a:defRPr sz="2800">
          <a:solidFill>
            <a:srgbClr val="333333"/>
          </a:solidFill>
          <a:latin typeface="Arial" charset="0"/>
        </a:defRPr>
      </a:lvl4pPr>
      <a:lvl5pPr algn="l" rtl="0" eaLnBrk="0" fontAlgn="base" hangingPunct="0">
        <a:spcBef>
          <a:spcPct val="0"/>
        </a:spcBef>
        <a:spcAft>
          <a:spcPct val="0"/>
        </a:spcAft>
        <a:defRPr sz="2800">
          <a:solidFill>
            <a:srgbClr val="333333"/>
          </a:solidFill>
          <a:latin typeface="Arial" charset="0"/>
        </a:defRPr>
      </a:lvl5pPr>
      <a:lvl6pPr marL="457200" algn="l" rtl="0" fontAlgn="base">
        <a:spcBef>
          <a:spcPct val="0"/>
        </a:spcBef>
        <a:spcAft>
          <a:spcPct val="0"/>
        </a:spcAft>
        <a:defRPr sz="2800">
          <a:solidFill>
            <a:srgbClr val="333333"/>
          </a:solidFill>
          <a:latin typeface="Arial" charset="0"/>
        </a:defRPr>
      </a:lvl6pPr>
      <a:lvl7pPr marL="914400" algn="l" rtl="0" fontAlgn="base">
        <a:spcBef>
          <a:spcPct val="0"/>
        </a:spcBef>
        <a:spcAft>
          <a:spcPct val="0"/>
        </a:spcAft>
        <a:defRPr sz="2800">
          <a:solidFill>
            <a:srgbClr val="333333"/>
          </a:solidFill>
          <a:latin typeface="Arial" charset="0"/>
        </a:defRPr>
      </a:lvl7pPr>
      <a:lvl8pPr marL="1371600" algn="l" rtl="0" fontAlgn="base">
        <a:spcBef>
          <a:spcPct val="0"/>
        </a:spcBef>
        <a:spcAft>
          <a:spcPct val="0"/>
        </a:spcAft>
        <a:defRPr sz="2800">
          <a:solidFill>
            <a:srgbClr val="333333"/>
          </a:solidFill>
          <a:latin typeface="Arial" charset="0"/>
        </a:defRPr>
      </a:lvl8pPr>
      <a:lvl9pPr marL="1828800" algn="l" rtl="0" fontAlgn="base">
        <a:spcBef>
          <a:spcPct val="0"/>
        </a:spcBef>
        <a:spcAft>
          <a:spcPct val="0"/>
        </a:spcAft>
        <a:defRPr sz="2800">
          <a:solidFill>
            <a:srgbClr val="333333"/>
          </a:solidFill>
          <a:latin typeface="Arial" charset="0"/>
        </a:defRPr>
      </a:lvl9pPr>
    </p:titleStyle>
    <p:bodyStyle>
      <a:lvl1pPr marL="338138" indent="-338138" algn="l" rtl="0" eaLnBrk="0" fontAlgn="base" hangingPunct="0">
        <a:spcBef>
          <a:spcPct val="50000"/>
        </a:spcBef>
        <a:spcAft>
          <a:spcPct val="0"/>
        </a:spcAft>
        <a:buClr>
          <a:srgbClr val="C0C0C0"/>
        </a:buClr>
        <a:buFont typeface="Times" pitchFamily="1" charset="0"/>
        <a:buChar char="•"/>
        <a:defRPr sz="2400">
          <a:solidFill>
            <a:srgbClr val="6C6C6C"/>
          </a:solidFill>
          <a:latin typeface="Calibri" pitchFamily="34" charset="0"/>
          <a:ea typeface="+mn-ea"/>
          <a:cs typeface="Calibri" pitchFamily="34" charset="0"/>
        </a:defRPr>
      </a:lvl1pPr>
      <a:lvl2pPr marL="682625" indent="-225425" algn="l" rtl="0" eaLnBrk="0" fontAlgn="base" hangingPunct="0">
        <a:spcBef>
          <a:spcPct val="20000"/>
        </a:spcBef>
        <a:spcAft>
          <a:spcPct val="0"/>
        </a:spcAft>
        <a:buChar char="–"/>
        <a:defRPr sz="1800">
          <a:solidFill>
            <a:srgbClr val="6C6C6C"/>
          </a:solidFill>
          <a:latin typeface="Calibri" pitchFamily="34" charset="0"/>
          <a:cs typeface="Calibri" pitchFamily="34" charset="0"/>
        </a:defRPr>
      </a:lvl2pPr>
      <a:lvl3pPr marL="1143000" indent="-228600" algn="l" rtl="0" eaLnBrk="0" fontAlgn="base" hangingPunct="0">
        <a:spcBef>
          <a:spcPct val="20000"/>
        </a:spcBef>
        <a:spcAft>
          <a:spcPct val="0"/>
        </a:spcAft>
        <a:buChar char="•"/>
        <a:defRPr sz="1400">
          <a:solidFill>
            <a:srgbClr val="6C6C6C"/>
          </a:solidFill>
          <a:latin typeface="Calibri" pitchFamily="34" charset="0"/>
          <a:cs typeface="Calibri" pitchFamily="34" charset="0"/>
        </a:defRPr>
      </a:lvl3pPr>
      <a:lvl4pPr marL="1600200" indent="-228600" algn="l" rtl="0" eaLnBrk="0" fontAlgn="base" hangingPunct="0">
        <a:spcBef>
          <a:spcPct val="20000"/>
        </a:spcBef>
        <a:spcAft>
          <a:spcPct val="0"/>
        </a:spcAft>
        <a:buChar char="–"/>
        <a:defRPr sz="1200">
          <a:solidFill>
            <a:srgbClr val="6C6C6C"/>
          </a:solidFill>
          <a:latin typeface="Calibri" pitchFamily="34" charset="0"/>
          <a:cs typeface="Calibri" pitchFamily="34" charset="0"/>
        </a:defRPr>
      </a:lvl4pPr>
      <a:lvl5pPr marL="2057400" indent="-228600" algn="l" rtl="0" eaLnBrk="0" fontAlgn="base" hangingPunct="0">
        <a:spcBef>
          <a:spcPct val="20000"/>
        </a:spcBef>
        <a:spcAft>
          <a:spcPct val="0"/>
        </a:spcAft>
        <a:buChar char="»"/>
        <a:defRPr sz="1200">
          <a:solidFill>
            <a:srgbClr val="6C6C6C"/>
          </a:solidFill>
          <a:latin typeface="Calibri" pitchFamily="34" charset="0"/>
          <a:cs typeface="Calibri" pitchFamily="34" charset="0"/>
        </a:defRPr>
      </a:lvl5pPr>
      <a:lvl6pPr marL="2514600" indent="-228600" algn="l" rtl="0" fontAlgn="base">
        <a:spcBef>
          <a:spcPct val="20000"/>
        </a:spcBef>
        <a:spcAft>
          <a:spcPct val="0"/>
        </a:spcAft>
        <a:defRPr sz="1200">
          <a:solidFill>
            <a:srgbClr val="6C6C6C"/>
          </a:solidFill>
          <a:latin typeface="Helvetica" pitchFamily="1" charset="0"/>
        </a:defRPr>
      </a:lvl6pPr>
      <a:lvl7pPr marL="2971800" indent="-228600" algn="l" rtl="0" fontAlgn="base">
        <a:spcBef>
          <a:spcPct val="20000"/>
        </a:spcBef>
        <a:spcAft>
          <a:spcPct val="0"/>
        </a:spcAft>
        <a:defRPr sz="1200">
          <a:solidFill>
            <a:srgbClr val="6C6C6C"/>
          </a:solidFill>
          <a:latin typeface="Helvetica" pitchFamily="1" charset="0"/>
        </a:defRPr>
      </a:lvl7pPr>
      <a:lvl8pPr marL="3429000" indent="-228600" algn="l" rtl="0" fontAlgn="base">
        <a:spcBef>
          <a:spcPct val="20000"/>
        </a:spcBef>
        <a:spcAft>
          <a:spcPct val="0"/>
        </a:spcAft>
        <a:defRPr sz="1200">
          <a:solidFill>
            <a:srgbClr val="6C6C6C"/>
          </a:solidFill>
          <a:latin typeface="Helvetica" pitchFamily="1" charset="0"/>
        </a:defRPr>
      </a:lvl8pPr>
      <a:lvl9pPr marL="3886200" indent="-228600" algn="l" rtl="0" fontAlgn="base">
        <a:spcBef>
          <a:spcPct val="20000"/>
        </a:spcBef>
        <a:spcAft>
          <a:spcPct val="0"/>
        </a:spcAft>
        <a:defRPr sz="1200">
          <a:solidFill>
            <a:srgbClr val="6C6C6C"/>
          </a:solidFill>
          <a:latin typeface="Helvetica" pitchFamily="1"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hyperlink" Target="http://seogadget.co.uk/google-adwords-plugin-excel/" TargetMode="External"/><Relationship Id="rId2" Type="http://schemas.openxmlformats.org/officeDocument/2006/relationships/hyperlink" Target="http://code.google.com/apis/adwords/" TargetMode="Externa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5" Type="http://schemas.openxmlformats.org/officeDocument/2006/relationships/image" Target="../media/image17.gif"/><Relationship Id="rId4" Type="http://schemas.openxmlformats.org/officeDocument/2006/relationships/hyperlink" Target="http://seogadget.co.uk/extract-your-competitor-keyword-strategy-excel-skill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nielsbosma.se/projects/seotools/"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nielsbosma.se/projects/seotools/"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bit.ly/alchemyexcel" TargetMode="Externa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hyperlink" Target="http://www.alchemyapi.com/api/register.html"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www.alchemyapi.com/api/entity/" TargetMode="External"/><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hyperlink" Target="http://www.alchemyapi.com/api/scrape/" TargetMode="Externa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hyperlink" Target="http://seogadget.co.uk/playing-around-with-importxml-in-google-spreadsheets/" TargetMode="Externa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bit.ly/9Fs7aF" TargetMode="External"/><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hyperlink" Target="http://www.seomoz.org/q/browse?utf8=%E2%9C%93&amp;visibility=0&amp;time_range=0&amp;sort=0&amp;x=54&amp;y=9&amp;limit=10" TargetMode="External"/><Relationship Id="rId5" Type="http://schemas.openxmlformats.org/officeDocument/2006/relationships/hyperlink" Target="http://www.distilled.net/blog/distilled/guide-to-google-docs-importxml/" TargetMode="External"/><Relationship Id="rId4" Type="http://schemas.openxmlformats.org/officeDocument/2006/relationships/hyperlink" Target="http://seogadget.co.uk/playing-around-with-importxml-in-google-spreadsheets/"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flickr.com/photos/missy-and-the-universe/" TargetMode="External"/><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hyperlink" Target="http://seogadget.co.uk/how-to-make-a-pivot-table-and-chart-in-excel/" TargetMode="External"/><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hyperlink" Target="http://sausagesforsupper.com/" TargetMode="External"/><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hyperlink" Target="http://seogadget.co.uk/how-to-make-a-pivot-table-and-chart-in-excel/" TargetMode="External"/><Relationship Id="rId7" Type="http://schemas.openxmlformats.org/officeDocument/2006/relationships/diagramColors" Target="../diagrams/colors3.xml"/><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65.png"/><Relationship Id="rId4" Type="http://schemas.openxmlformats.org/officeDocument/2006/relationships/hyperlink" Target="mailto:richard@seogadget.co.uk" TargetMode="Externa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hyperlink" Target="http://www.seomoz.org/blog/leveraging-your-seo-for-search-retargeting"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16" y="1676400"/>
            <a:ext cx="9144000" cy="1470025"/>
          </a:xfrm>
        </p:spPr>
        <p:txBody>
          <a:bodyPr>
            <a:normAutofit/>
          </a:bodyPr>
          <a:lstStyle/>
          <a:p>
            <a:pPr lvl="0">
              <a:defRPr/>
            </a:pPr>
            <a:r>
              <a:rPr lang="en-GB" dirty="0">
                <a:solidFill>
                  <a:schemeClr val="bg1">
                    <a:lumMod val="50000"/>
                  </a:schemeClr>
                </a:solidFill>
              </a:rPr>
              <a:t>AUTOMATING + SCALING KEYWORD RESEARCH</a:t>
            </a:r>
          </a:p>
        </p:txBody>
      </p:sp>
      <p:sp>
        <p:nvSpPr>
          <p:cNvPr id="8" name="Subtitle 7"/>
          <p:cNvSpPr>
            <a:spLocks noGrp="1"/>
          </p:cNvSpPr>
          <p:nvPr>
            <p:ph type="subTitle" idx="1"/>
          </p:nvPr>
        </p:nvSpPr>
        <p:spPr>
          <a:xfrm>
            <a:off x="-16" y="3276600"/>
            <a:ext cx="9144000" cy="533400"/>
          </a:xfrm>
        </p:spPr>
        <p:txBody>
          <a:bodyPr/>
          <a:lstStyle/>
          <a:p>
            <a:r>
              <a:rPr lang="en-GB" sz="2000" dirty="0" smtClean="0">
                <a:solidFill>
                  <a:schemeClr val="bg2">
                    <a:lumMod val="75000"/>
                  </a:schemeClr>
                </a:solidFill>
                <a:latin typeface="Arial" pitchFamily="34" charset="0"/>
                <a:cs typeface="Arial" pitchFamily="34" charset="0"/>
              </a:rPr>
              <a:t>“Cool ways to get the data, and what to do with it”</a:t>
            </a:r>
          </a:p>
          <a:p>
            <a:endParaRPr lang="en-GB" sz="1400" dirty="0">
              <a:latin typeface="Arial" pitchFamily="34" charset="0"/>
              <a:cs typeface="Arial" pitchFamily="34" charset="0"/>
            </a:endParaRPr>
          </a:p>
        </p:txBody>
      </p:sp>
      <p:sp>
        <p:nvSpPr>
          <p:cNvPr id="9" name="TextBox 8"/>
          <p:cNvSpPr txBox="1"/>
          <p:nvPr/>
        </p:nvSpPr>
        <p:spPr>
          <a:xfrm>
            <a:off x="-16" y="6197025"/>
            <a:ext cx="9144000" cy="523220"/>
          </a:xfrm>
          <a:prstGeom prst="rect">
            <a:avLst/>
          </a:prstGeom>
          <a:noFill/>
        </p:spPr>
        <p:txBody>
          <a:bodyPr wrap="square" rtlCol="0">
            <a:spAutoFit/>
          </a:bodyPr>
          <a:lstStyle/>
          <a:p>
            <a:r>
              <a:rPr lang="en-GB" sz="1400" b="1" baseline="0" dirty="0" smtClean="0">
                <a:solidFill>
                  <a:schemeClr val="bg1"/>
                </a:solidFill>
              </a:rPr>
              <a:t>This presentation will give you the skills required to collect and organise large volumes of keyword data allowing you to construct more meaningful site architecture for SEO.</a:t>
            </a:r>
            <a:endParaRPr lang="en-GB" sz="1400" b="1" baseline="0" dirty="0">
              <a:solidFill>
                <a:schemeClr val="bg1"/>
              </a:solidFill>
            </a:endParaRPr>
          </a:p>
        </p:txBody>
      </p:sp>
      <p:pic>
        <p:nvPicPr>
          <p:cNvPr id="60418" name="Picture 2" descr="http://cdn.seomoz.org/img/upload/MozCon-Badge.gif"/>
          <p:cNvPicPr>
            <a:picLocks noChangeAspect="1" noChangeArrowheads="1"/>
          </p:cNvPicPr>
          <p:nvPr/>
        </p:nvPicPr>
        <p:blipFill>
          <a:blip r:embed="rId3" cstate="print">
            <a:grayscl/>
          </a:blip>
          <a:srcRect/>
          <a:stretch>
            <a:fillRect/>
          </a:stretch>
        </p:blipFill>
        <p:spPr bwMode="auto">
          <a:xfrm>
            <a:off x="3581384" y="228600"/>
            <a:ext cx="1981200" cy="1515891"/>
          </a:xfrm>
          <a:prstGeom prst="rect">
            <a:avLst/>
          </a:prstGeom>
          <a:noFill/>
        </p:spPr>
      </p:pic>
      <p:sp>
        <p:nvSpPr>
          <p:cNvPr id="10" name="Subtitle 1"/>
          <p:cNvSpPr txBox="1">
            <a:spLocks/>
          </p:cNvSpPr>
          <p:nvPr/>
        </p:nvSpPr>
        <p:spPr bwMode="auto">
          <a:xfrm>
            <a:off x="-16" y="4233850"/>
            <a:ext cx="9144000" cy="1328750"/>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
                <a:srgbClr val="C0C0C0"/>
              </a:buClr>
              <a:buSzTx/>
              <a:buFont typeface="Times" pitchFamily="1" charset="0"/>
              <a:buNone/>
              <a:tabLst/>
              <a:defRPr/>
            </a:pPr>
            <a:r>
              <a:rPr kumimoji="0" lang="en-GB" sz="3200" b="0" i="0" u="none" strike="noStrike" kern="0" cap="none" spc="0" normalizeH="0" baseline="0" noProof="0" dirty="0" smtClean="0">
                <a:ln>
                  <a:noFill/>
                </a:ln>
                <a:solidFill>
                  <a:schemeClr val="tx1">
                    <a:lumMod val="75000"/>
                    <a:lumOff val="25000"/>
                  </a:schemeClr>
                </a:solidFill>
                <a:effectLst/>
                <a:uLnTx/>
                <a:uFillTx/>
                <a:latin typeface="Arial" pitchFamily="34" charset="0"/>
                <a:ea typeface="+mn-ea"/>
                <a:cs typeface="Arial" pitchFamily="34" charset="0"/>
              </a:rPr>
              <a:t>Richard Baxter</a:t>
            </a:r>
          </a:p>
          <a:p>
            <a:pPr marL="0" marR="0" lvl="0" indent="0" algn="ctr" defTabSz="914400" rtl="0" eaLnBrk="0" fontAlgn="base" latinLnBrk="0" hangingPunct="0">
              <a:lnSpc>
                <a:spcPct val="100000"/>
              </a:lnSpc>
              <a:spcBef>
                <a:spcPct val="50000"/>
              </a:spcBef>
              <a:spcAft>
                <a:spcPct val="0"/>
              </a:spcAft>
              <a:buClr>
                <a:srgbClr val="C0C0C0"/>
              </a:buClr>
              <a:buSzTx/>
              <a:buFont typeface="Times" pitchFamily="1" charset="0"/>
              <a:buNone/>
              <a:tabLst/>
              <a:defRPr/>
            </a:pPr>
            <a:r>
              <a:rPr kumimoji="0" lang="en-GB" sz="1600" b="0" i="0" u="none" strike="noStrike" kern="0" cap="none" spc="0" normalizeH="0" baseline="0" noProof="0" dirty="0" smtClean="0">
                <a:ln>
                  <a:noFill/>
                </a:ln>
                <a:solidFill>
                  <a:schemeClr val="tx1">
                    <a:lumMod val="75000"/>
                    <a:lumOff val="25000"/>
                  </a:schemeClr>
                </a:solidFill>
                <a:effectLst/>
                <a:uLnTx/>
                <a:uFillTx/>
                <a:latin typeface="Arial" pitchFamily="34" charset="0"/>
                <a:ea typeface="+mn-ea"/>
                <a:cs typeface="Arial" pitchFamily="34" charset="0"/>
              </a:rPr>
              <a:t>SEOgadget.co.uk</a:t>
            </a:r>
            <a:endParaRPr kumimoji="0" lang="en-GB" sz="1600" b="0" i="0" u="none" strike="noStrike" kern="0" cap="none" spc="0" normalizeH="0" baseline="0" noProof="0" dirty="0">
              <a:ln>
                <a:noFill/>
              </a:ln>
              <a:solidFill>
                <a:schemeClr val="tx1">
                  <a:lumMod val="75000"/>
                  <a:lumOff val="25000"/>
                </a:schemeClr>
              </a:solidFill>
              <a:effectLst/>
              <a:uLnTx/>
              <a:uFillTx/>
              <a:latin typeface="Arial" pitchFamily="34" charset="0"/>
              <a:ea typeface="+mn-ea"/>
              <a:cs typeface="Arial" pitchFamily="34" charset="0"/>
            </a:endParaRPr>
          </a:p>
        </p:txBody>
      </p:sp>
      <p:pic>
        <p:nvPicPr>
          <p:cNvPr id="11" name="Picture 2" descr="SEOmoz Associa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784" y="5486400"/>
            <a:ext cx="914400" cy="2381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14784" y="5257800"/>
            <a:ext cx="914400" cy="161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Google </a:t>
            </a:r>
            <a:r>
              <a:rPr lang="en-GB" dirty="0" err="1" smtClean="0"/>
              <a:t>Adwords</a:t>
            </a:r>
            <a:r>
              <a:rPr lang="en-GB" dirty="0" smtClean="0"/>
              <a:t> API Plugin for Excel</a:t>
            </a:r>
            <a:endParaRPr lang="en-GB" dirty="0"/>
          </a:p>
        </p:txBody>
      </p:sp>
      <p:sp>
        <p:nvSpPr>
          <p:cNvPr id="7" name="Content Placeholder 6"/>
          <p:cNvSpPr>
            <a:spLocks noGrp="1"/>
          </p:cNvSpPr>
          <p:nvPr>
            <p:ph idx="1"/>
          </p:nvPr>
        </p:nvSpPr>
        <p:spPr>
          <a:xfrm>
            <a:off x="304800" y="1676400"/>
            <a:ext cx="8839200" cy="3962400"/>
          </a:xfrm>
        </p:spPr>
        <p:txBody>
          <a:bodyPr/>
          <a:lstStyle/>
          <a:p>
            <a:pPr marL="457200" indent="-457200">
              <a:buAutoNum type="arabicParenR"/>
            </a:pPr>
            <a:r>
              <a:rPr lang="en-GB" dirty="0" smtClean="0"/>
              <a:t>Get an </a:t>
            </a:r>
            <a:r>
              <a:rPr lang="en-GB" dirty="0" err="1" smtClean="0"/>
              <a:t>Adwords</a:t>
            </a:r>
            <a:r>
              <a:rPr lang="en-GB" dirty="0" smtClean="0"/>
              <a:t> API Key: </a:t>
            </a:r>
            <a:r>
              <a:rPr lang="en-GB" dirty="0" smtClean="0">
                <a:hlinkClick r:id="rId2"/>
              </a:rPr>
              <a:t>http://code.google.com/apis/adwords/</a:t>
            </a:r>
            <a:endParaRPr lang="en-GB" dirty="0" smtClean="0"/>
          </a:p>
          <a:p>
            <a:pPr marL="457200" indent="-457200">
              <a:buAutoNum type="arabicParenR"/>
            </a:pPr>
            <a:r>
              <a:rPr lang="en-GB" dirty="0" smtClean="0"/>
              <a:t>Download: </a:t>
            </a:r>
            <a:r>
              <a:rPr lang="en-GB" dirty="0" smtClean="0">
                <a:hlinkClick r:id="rId3"/>
              </a:rPr>
              <a:t>http://seogadget.co.uk/google-adwords-plugin-excel/</a:t>
            </a:r>
            <a:endParaRPr lang="en-GB" dirty="0" smtClean="0"/>
          </a:p>
          <a:p>
            <a:pPr marL="457200" indent="-457200">
              <a:buAutoNum type="arabicParenR"/>
            </a:pPr>
            <a:r>
              <a:rPr lang="en-GB" dirty="0" smtClean="0"/>
              <a:t>Sit back and generate your keyword volumes </a:t>
            </a:r>
          </a:p>
          <a:p>
            <a:pPr marL="457200" indent="-457200">
              <a:buAutoNum type="arabicParenR"/>
            </a:pPr>
            <a:endParaRPr lang="en-GB" dirty="0"/>
          </a:p>
        </p:txBody>
      </p:sp>
      <p:pic>
        <p:nvPicPr>
          <p:cNvPr id="4" name="Picture 2" descr="http://techreviews.in/wp-content/uploads/2010/09/recover_excel_logo.png"/>
          <p:cNvPicPr>
            <a:picLocks noChangeAspect="1" noChangeArrowheads="1"/>
          </p:cNvPicPr>
          <p:nvPr/>
        </p:nvPicPr>
        <p:blipFill>
          <a:blip r:embed="rId4" cstate="print"/>
          <a:srcRect/>
          <a:stretch>
            <a:fillRect/>
          </a:stretch>
        </p:blipFill>
        <p:spPr bwMode="auto">
          <a:xfrm>
            <a:off x="6629400" y="3733800"/>
            <a:ext cx="2286000" cy="2286000"/>
          </a:xfrm>
          <a:prstGeom prst="rect">
            <a:avLst/>
          </a:prstGeom>
          <a:noFill/>
        </p:spPr>
      </p:pic>
      <p:sp>
        <p:nvSpPr>
          <p:cNvPr id="5" name="TextBox 4"/>
          <p:cNvSpPr txBox="1"/>
          <p:nvPr/>
        </p:nvSpPr>
        <p:spPr>
          <a:xfrm>
            <a:off x="0" y="6197025"/>
            <a:ext cx="9144000" cy="584775"/>
          </a:xfrm>
          <a:prstGeom prst="rect">
            <a:avLst/>
          </a:prstGeom>
          <a:noFill/>
        </p:spPr>
        <p:txBody>
          <a:bodyPr wrap="square" rtlCol="0">
            <a:spAutoFit/>
          </a:bodyPr>
          <a:lstStyle/>
          <a:p>
            <a:r>
              <a:rPr lang="en-GB" b="1" baseline="0" dirty="0" smtClean="0">
                <a:solidFill>
                  <a:schemeClr val="bg1"/>
                </a:solidFill>
              </a:rPr>
              <a:t>Made for MOZCON: Capture search volumes and seasonality data straight into Excel </a:t>
            </a:r>
            <a:r>
              <a:rPr lang="en-GB" b="1" baseline="0" dirty="0" smtClean="0">
                <a:solidFill>
                  <a:schemeClr val="bg1"/>
                </a:solidFill>
                <a:hlinkClick r:id="rId3"/>
              </a:rPr>
              <a:t>http://seogadget.co.uk/google-adwords-plugin-excel/</a:t>
            </a:r>
            <a:r>
              <a:rPr lang="en-GB" b="1" baseline="0" dirty="0" smtClean="0">
                <a:solidFill>
                  <a:schemeClr val="bg1"/>
                </a:solidFill>
              </a:rPr>
              <a:t> </a:t>
            </a:r>
            <a:endParaRPr lang="en-GB" b="1" baseline="0" dirty="0">
              <a:solidFill>
                <a:schemeClr val="bg1"/>
              </a:solidFill>
            </a:endParaRPr>
          </a:p>
        </p:txBody>
      </p:sp>
      <p:sp>
        <p:nvSpPr>
          <p:cNvPr id="6" name="Rectangle 5"/>
          <p:cNvSpPr/>
          <p:nvPr/>
        </p:nvSpPr>
        <p:spPr bwMode="auto">
          <a:xfrm>
            <a:off x="0" y="0"/>
            <a:ext cx="3429000" cy="609600"/>
          </a:xfrm>
          <a:prstGeom prst="rect">
            <a:avLst/>
          </a:prstGeom>
          <a:solidFill>
            <a:schemeClr val="bg1"/>
          </a:solidFill>
          <a:ln w="508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25000" smtClean="0">
              <a:ln>
                <a:noFill/>
              </a:ln>
              <a:solidFill>
                <a:schemeClr val="tx1"/>
              </a:solidFill>
              <a:effectLst/>
              <a:latin typeface="Arial" charset="0"/>
            </a:endParaRPr>
          </a:p>
        </p:txBody>
      </p:sp>
      <p:pic>
        <p:nvPicPr>
          <p:cNvPr id="39938" name="Picture 2" descr="SEOgadget Logo"/>
          <p:cNvPicPr>
            <a:picLocks noChangeAspect="1" noChangeArrowheads="1"/>
          </p:cNvPicPr>
          <p:nvPr/>
        </p:nvPicPr>
        <p:blipFill>
          <a:blip r:embed="rId5" cstate="print"/>
          <a:srcRect/>
          <a:stretch>
            <a:fillRect/>
          </a:stretch>
        </p:blipFill>
        <p:spPr bwMode="auto">
          <a:xfrm>
            <a:off x="152400" y="107187"/>
            <a:ext cx="3276600" cy="502413"/>
          </a:xfrm>
          <a:prstGeom prst="rect">
            <a:avLst/>
          </a:prstGeom>
          <a:noFill/>
        </p:spPr>
      </p:pic>
      <p:sp>
        <p:nvSpPr>
          <p:cNvPr id="8" name="Content Placeholder 2"/>
          <p:cNvSpPr txBox="1">
            <a:spLocks/>
          </p:cNvSpPr>
          <p:nvPr/>
        </p:nvSpPr>
        <p:spPr bwMode="auto">
          <a:xfrm>
            <a:off x="609600" y="3733800"/>
            <a:ext cx="5943600" cy="1337102"/>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lgn="l" eaLnBrk="0" hangingPunct="0">
              <a:spcBef>
                <a:spcPct val="50000"/>
              </a:spcBef>
              <a:buClr>
                <a:srgbClr val="C0C0C0"/>
              </a:buClr>
            </a:pPr>
            <a:r>
              <a:rPr lang="en-GB" sz="2400" kern="0" baseline="0" dirty="0" smtClean="0">
                <a:solidFill>
                  <a:srgbClr val="6C6C6C"/>
                </a:solidFill>
                <a:latin typeface="Consolas" pitchFamily="49" charset="0"/>
                <a:cs typeface="Consolas" pitchFamily="49" charset="0"/>
              </a:rPr>
              <a:t>=</a:t>
            </a:r>
            <a:r>
              <a:rPr lang="en-GB" sz="2400" kern="0" baseline="0" dirty="0" err="1" smtClean="0">
                <a:solidFill>
                  <a:srgbClr val="6C6C6C"/>
                </a:solidFill>
                <a:latin typeface="Consolas" pitchFamily="49" charset="0"/>
                <a:cs typeface="Consolas" pitchFamily="49" charset="0"/>
              </a:rPr>
              <a:t>getAdWordStats</a:t>
            </a:r>
            <a:r>
              <a:rPr lang="en-GB" sz="2400" kern="0" baseline="0" dirty="0" smtClean="0">
                <a:solidFill>
                  <a:srgbClr val="6C6C6C"/>
                </a:solidFill>
                <a:latin typeface="Consolas" pitchFamily="49" charset="0"/>
                <a:cs typeface="Consolas" pitchFamily="49" charset="0"/>
              </a:rPr>
              <a:t>()</a:t>
            </a:r>
          </a:p>
          <a:p>
            <a:pPr lvl="0" algn="l" eaLnBrk="0" hangingPunct="0">
              <a:spcBef>
                <a:spcPct val="50000"/>
              </a:spcBef>
              <a:buClr>
                <a:srgbClr val="C0C0C0"/>
              </a:buClr>
            </a:pPr>
            <a:r>
              <a:rPr lang="en-GB" sz="2400" kern="0" baseline="0" dirty="0" smtClean="0">
                <a:solidFill>
                  <a:srgbClr val="6C6C6C"/>
                </a:solidFill>
                <a:latin typeface="Consolas" pitchFamily="49" charset="0"/>
                <a:cs typeface="Consolas" pitchFamily="49" charset="0"/>
              </a:rPr>
              <a:t>=</a:t>
            </a:r>
            <a:r>
              <a:rPr lang="en-GB" sz="2400" kern="0" baseline="0" dirty="0" err="1" smtClean="0">
                <a:solidFill>
                  <a:srgbClr val="6C6C6C"/>
                </a:solidFill>
                <a:latin typeface="Consolas" pitchFamily="49" charset="0"/>
                <a:cs typeface="Consolas" pitchFamily="49" charset="0"/>
              </a:rPr>
              <a:t>getAdWordIdeas</a:t>
            </a:r>
            <a:r>
              <a:rPr lang="en-GB" sz="2400" kern="0" baseline="0" dirty="0" smtClean="0">
                <a:solidFill>
                  <a:srgbClr val="6C6C6C"/>
                </a:solidFill>
                <a:latin typeface="Consolas" pitchFamily="49" charset="0"/>
                <a:cs typeface="Consolas" pitchFamily="49" charset="0"/>
              </a:rPr>
              <a:t>()</a:t>
            </a:r>
            <a:endParaRPr kumimoji="0" lang="en-GB" sz="2400" i="0" u="none" strike="noStrike" kern="0" cap="none" spc="0" normalizeH="0" baseline="0" noProof="0" dirty="0">
              <a:ln>
                <a:noFill/>
              </a:ln>
              <a:solidFill>
                <a:srgbClr val="6C6C6C"/>
              </a:solidFill>
              <a:effectLst/>
              <a:uLnTx/>
              <a:uFillTx/>
              <a:latin typeface="Consolas" pitchFamily="49" charset="0"/>
              <a:ea typeface="+mn-ea"/>
              <a:cs typeface="Consolas" pitchFamily="49" charset="0"/>
            </a:endParaRPr>
          </a:p>
        </p:txBody>
      </p:sp>
    </p:spTree>
    <p:extLst>
      <p:ext uri="{BB962C8B-B14F-4D97-AF65-F5344CB8AC3E}">
        <p14:creationId xmlns:p14="http://schemas.microsoft.com/office/powerpoint/2010/main" val="276993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7">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p:cTn id="13"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7">
                                            <p:txEl>
                                              <p:pRg st="1" end="1"/>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p:cTn id="19" dur="10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7">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7">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b="19592"/>
          <a:stretch>
            <a:fillRect/>
          </a:stretch>
        </p:blipFill>
        <p:spPr bwMode="auto">
          <a:xfrm>
            <a:off x="685801" y="1573285"/>
            <a:ext cx="8251258" cy="4065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1" y="1600200"/>
            <a:ext cx="30294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bwMode="auto">
          <a:xfrm>
            <a:off x="5562600" y="2133600"/>
            <a:ext cx="1371600" cy="3581400"/>
          </a:xfrm>
          <a:prstGeom prst="rect">
            <a:avLst/>
          </a:prstGeom>
          <a:noFill/>
          <a:ln w="50800" cap="flat" cmpd="sng" algn="ctr">
            <a:solidFill>
              <a:srgbClr val="FF66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25000" smtClean="0">
              <a:ln>
                <a:noFill/>
              </a:ln>
              <a:solidFill>
                <a:schemeClr val="tx1"/>
              </a:solidFill>
              <a:effectLst/>
              <a:latin typeface="Arial" charset="0"/>
            </a:endParaRPr>
          </a:p>
        </p:txBody>
      </p:sp>
      <p:sp>
        <p:nvSpPr>
          <p:cNvPr id="6" name="TextBox 5"/>
          <p:cNvSpPr txBox="1"/>
          <p:nvPr/>
        </p:nvSpPr>
        <p:spPr>
          <a:xfrm>
            <a:off x="0" y="6197025"/>
            <a:ext cx="9144000" cy="584775"/>
          </a:xfrm>
          <a:prstGeom prst="rect">
            <a:avLst/>
          </a:prstGeom>
          <a:noFill/>
        </p:spPr>
        <p:txBody>
          <a:bodyPr wrap="square" rtlCol="0">
            <a:spAutoFit/>
          </a:bodyPr>
          <a:lstStyle/>
          <a:p>
            <a:r>
              <a:rPr lang="en-GB" b="1" baseline="0" dirty="0" smtClean="0">
                <a:solidFill>
                  <a:schemeClr val="bg1"/>
                </a:solidFill>
              </a:rPr>
              <a:t>Grab all of your competitors keywords: </a:t>
            </a:r>
            <a:r>
              <a:rPr lang="en-GB" b="1" baseline="0" dirty="0">
                <a:solidFill>
                  <a:schemeClr val="bg1"/>
                </a:solidFill>
                <a:hlinkClick r:id="rId4"/>
              </a:rPr>
              <a:t>http://seogadget.co.uk/extract-your-competitor-keyword-strategy-excel-skills</a:t>
            </a:r>
            <a:r>
              <a:rPr lang="en-GB" b="1" baseline="0" dirty="0" smtClean="0">
                <a:solidFill>
                  <a:schemeClr val="bg1"/>
                </a:solidFill>
                <a:hlinkClick r:id="rId4"/>
              </a:rPr>
              <a:t>/</a:t>
            </a:r>
            <a:r>
              <a:rPr lang="en-GB" b="1" baseline="0" dirty="0" smtClean="0">
                <a:solidFill>
                  <a:schemeClr val="bg1"/>
                </a:solidFill>
              </a:rPr>
              <a:t> </a:t>
            </a:r>
            <a:endParaRPr lang="en-GB" b="1" baseline="0" dirty="0">
              <a:solidFill>
                <a:schemeClr val="bg1"/>
              </a:solidFill>
            </a:endParaRPr>
          </a:p>
        </p:txBody>
      </p:sp>
      <p:pic>
        <p:nvPicPr>
          <p:cNvPr id="50178" name="Picture 2" descr="http://home.snafu.de/tilman/1_r1_c2.gif"/>
          <p:cNvPicPr>
            <a:picLocks noChangeAspect="1" noChangeArrowheads="1"/>
          </p:cNvPicPr>
          <p:nvPr/>
        </p:nvPicPr>
        <p:blipFill>
          <a:blip r:embed="rId5" cstate="print"/>
          <a:srcRect/>
          <a:stretch>
            <a:fillRect/>
          </a:stretch>
        </p:blipFill>
        <p:spPr bwMode="auto">
          <a:xfrm>
            <a:off x="838200" y="4495800"/>
            <a:ext cx="1297021" cy="1219200"/>
          </a:xfrm>
          <a:prstGeom prst="rect">
            <a:avLst/>
          </a:prstGeom>
          <a:noFill/>
        </p:spPr>
      </p:pic>
      <p:sp>
        <p:nvSpPr>
          <p:cNvPr id="8" name="Title 7"/>
          <p:cNvSpPr>
            <a:spLocks noGrp="1"/>
          </p:cNvSpPr>
          <p:nvPr>
            <p:ph type="title"/>
          </p:nvPr>
        </p:nvSpPr>
        <p:spPr/>
        <p:txBody>
          <a:bodyPr/>
          <a:lstStyle/>
          <a:p>
            <a:r>
              <a:rPr lang="en-GB" dirty="0" smtClean="0"/>
              <a:t>Competitor KW Extraction BY SITE CRAWL</a:t>
            </a:r>
            <a:endParaRPr lang="en-GB" dirty="0"/>
          </a:p>
        </p:txBody>
      </p:sp>
    </p:spTree>
    <p:extLst>
      <p:ext uri="{BB962C8B-B14F-4D97-AF65-F5344CB8AC3E}">
        <p14:creationId xmlns:p14="http://schemas.microsoft.com/office/powerpoint/2010/main" val="23179284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Extraction Methodology with XENU</a:t>
            </a:r>
            <a:endParaRPr lang="en-GB" dirty="0"/>
          </a:p>
        </p:txBody>
      </p:sp>
      <p:sp>
        <p:nvSpPr>
          <p:cNvPr id="3" name="Content Placeholder 2"/>
          <p:cNvSpPr>
            <a:spLocks noGrp="1"/>
          </p:cNvSpPr>
          <p:nvPr>
            <p:ph idx="1"/>
          </p:nvPr>
        </p:nvSpPr>
        <p:spPr>
          <a:xfrm>
            <a:off x="304800" y="4572000"/>
            <a:ext cx="8305800" cy="1066800"/>
          </a:xfrm>
        </p:spPr>
        <p:txBody>
          <a:bodyPr/>
          <a:lstStyle/>
          <a:p>
            <a:pPr marL="0" indent="0">
              <a:buNone/>
            </a:pPr>
            <a:r>
              <a:rPr lang="en-GB" b="1" dirty="0">
                <a:latin typeface="Consolas" pitchFamily="49" charset="0"/>
                <a:cs typeface="Consolas" pitchFamily="49" charset="0"/>
              </a:rPr>
              <a:t>=LEFT([@Title],FIND(" for sale",[@Title],1</a:t>
            </a:r>
            <a:r>
              <a:rPr lang="en-GB" b="1" dirty="0" smtClean="0">
                <a:latin typeface="Consolas" pitchFamily="49" charset="0"/>
                <a:cs typeface="Consolas" pitchFamily="49" charset="0"/>
              </a:rPr>
              <a:t>))</a:t>
            </a:r>
          </a:p>
          <a:p>
            <a:pPr marL="0" indent="0">
              <a:buNone/>
            </a:pPr>
            <a:r>
              <a:rPr lang="en-GB" b="1" dirty="0">
                <a:latin typeface="Consolas" pitchFamily="49" charset="0"/>
                <a:cs typeface="Consolas" pitchFamily="49" charset="0"/>
              </a:rPr>
              <a:t>=MID([@Title],1,FIND("on Auto",[@Title],1)-1)</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057400"/>
            <a:ext cx="3152775"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bwMode="auto">
          <a:xfrm>
            <a:off x="3810000" y="2209800"/>
            <a:ext cx="1143000" cy="0"/>
          </a:xfrm>
          <a:prstGeom prst="straightConnector1">
            <a:avLst/>
          </a:prstGeom>
          <a:noFill/>
          <a:ln w="50800" cap="flat" cmpd="sng" algn="ctr">
            <a:solidFill>
              <a:srgbClr val="FF6600"/>
            </a:solidFill>
            <a:prstDash val="solid"/>
            <a:round/>
            <a:headEnd type="none" w="med" len="med"/>
            <a:tailEnd type="arrow"/>
          </a:ln>
          <a:effectLst/>
        </p:spPr>
      </p:cxnSp>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1581150"/>
            <a:ext cx="282892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2575" y="3014662"/>
            <a:ext cx="2343150" cy="96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p:nvPr/>
        </p:nvCxnSpPr>
        <p:spPr bwMode="auto">
          <a:xfrm>
            <a:off x="3810000" y="3486149"/>
            <a:ext cx="1143000" cy="0"/>
          </a:xfrm>
          <a:prstGeom prst="straightConnector1">
            <a:avLst/>
          </a:prstGeom>
          <a:noFill/>
          <a:ln w="50800" cap="flat" cmpd="sng" algn="ctr">
            <a:solidFill>
              <a:srgbClr val="FF6600"/>
            </a:solidFill>
            <a:prstDash val="solid"/>
            <a:round/>
            <a:headEnd type="none" w="med" len="med"/>
            <a:tailEnd type="arrow"/>
          </a:ln>
          <a:effectLst/>
        </p:spPr>
      </p:cxnSp>
      <p:sp>
        <p:nvSpPr>
          <p:cNvPr id="11" name="TextBox 10"/>
          <p:cNvSpPr txBox="1"/>
          <p:nvPr/>
        </p:nvSpPr>
        <p:spPr>
          <a:xfrm>
            <a:off x="0" y="6197025"/>
            <a:ext cx="9144000" cy="584775"/>
          </a:xfrm>
          <a:prstGeom prst="rect">
            <a:avLst/>
          </a:prstGeom>
          <a:noFill/>
        </p:spPr>
        <p:txBody>
          <a:bodyPr wrap="square" rtlCol="0">
            <a:spAutoFit/>
          </a:bodyPr>
          <a:lstStyle/>
          <a:p>
            <a:r>
              <a:rPr lang="en-GB" b="1" baseline="0" dirty="0" smtClean="0">
                <a:solidFill>
                  <a:schemeClr val="bg1"/>
                </a:solidFill>
              </a:rPr>
              <a:t>Large, optimised sites are often extremely predictable. If you can extract the data (and if it’s easy to get search data) then why not give this a shot?</a:t>
            </a:r>
            <a:endParaRPr lang="en-GB" b="1" baseline="0" dirty="0">
              <a:solidFill>
                <a:schemeClr val="bg1"/>
              </a:solidFill>
            </a:endParaRPr>
          </a:p>
        </p:txBody>
      </p:sp>
    </p:spTree>
    <p:extLst>
      <p:ext uri="{BB962C8B-B14F-4D97-AF65-F5344CB8AC3E}">
        <p14:creationId xmlns:p14="http://schemas.microsoft.com/office/powerpoint/2010/main" val="1106450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AWESOME: SEO tools for EXCEL</a:t>
            </a:r>
            <a:endParaRPr lang="en-GB" dirty="0"/>
          </a:p>
        </p:txBody>
      </p:sp>
      <p:sp>
        <p:nvSpPr>
          <p:cNvPr id="4" name="TextBox 3"/>
          <p:cNvSpPr txBox="1"/>
          <p:nvPr/>
        </p:nvSpPr>
        <p:spPr>
          <a:xfrm>
            <a:off x="0" y="6197025"/>
            <a:ext cx="9144000" cy="584775"/>
          </a:xfrm>
          <a:prstGeom prst="rect">
            <a:avLst/>
          </a:prstGeom>
          <a:noFill/>
        </p:spPr>
        <p:txBody>
          <a:bodyPr wrap="square" rtlCol="0">
            <a:spAutoFit/>
          </a:bodyPr>
          <a:lstStyle/>
          <a:p>
            <a:r>
              <a:rPr lang="en-GB" b="1" baseline="0" dirty="0" smtClean="0">
                <a:solidFill>
                  <a:schemeClr val="bg1"/>
                </a:solidFill>
              </a:rPr>
              <a:t>Check out </a:t>
            </a:r>
            <a:r>
              <a:rPr lang="en-GB" b="1" baseline="0" dirty="0" err="1" smtClean="0">
                <a:solidFill>
                  <a:schemeClr val="bg1"/>
                </a:solidFill>
              </a:rPr>
              <a:t>Neils</a:t>
            </a:r>
            <a:r>
              <a:rPr lang="en-GB" b="1" baseline="0" dirty="0" smtClean="0">
                <a:solidFill>
                  <a:schemeClr val="bg1"/>
                </a:solidFill>
              </a:rPr>
              <a:t> </a:t>
            </a:r>
            <a:r>
              <a:rPr lang="en-GB" b="1" baseline="0" dirty="0" err="1" smtClean="0">
                <a:solidFill>
                  <a:schemeClr val="bg1"/>
                </a:solidFill>
              </a:rPr>
              <a:t>Bosma’s</a:t>
            </a:r>
            <a:r>
              <a:rPr lang="en-GB" b="1" baseline="0" dirty="0" smtClean="0">
                <a:solidFill>
                  <a:schemeClr val="bg1"/>
                </a:solidFill>
              </a:rPr>
              <a:t> awesome </a:t>
            </a:r>
            <a:r>
              <a:rPr lang="en-GB" b="1" baseline="0" dirty="0" err="1" smtClean="0">
                <a:solidFill>
                  <a:schemeClr val="bg1"/>
                </a:solidFill>
              </a:rPr>
              <a:t>SEOtools</a:t>
            </a:r>
            <a:r>
              <a:rPr lang="en-GB" b="1" baseline="0" dirty="0" smtClean="0">
                <a:solidFill>
                  <a:schemeClr val="bg1"/>
                </a:solidFill>
              </a:rPr>
              <a:t> for Excel. AWESOME. </a:t>
            </a:r>
            <a:r>
              <a:rPr lang="en-GB" b="1" baseline="0" dirty="0" smtClean="0">
                <a:solidFill>
                  <a:schemeClr val="bg1"/>
                </a:solidFill>
                <a:hlinkClick r:id="rId2"/>
              </a:rPr>
              <a:t>http://nielsbosma.se/projects/seotools/</a:t>
            </a:r>
            <a:r>
              <a:rPr lang="en-GB" b="1" baseline="0" dirty="0" smtClean="0">
                <a:solidFill>
                  <a:schemeClr val="bg1"/>
                </a:solidFill>
              </a:rPr>
              <a:t> </a:t>
            </a:r>
            <a:endParaRPr lang="en-GB" b="1" baseline="0" dirty="0">
              <a:solidFill>
                <a:schemeClr val="bg1"/>
              </a:solidFill>
            </a:endParaRPr>
          </a:p>
        </p:txBody>
      </p:sp>
      <p:pic>
        <p:nvPicPr>
          <p:cNvPr id="17410" name="Picture 2"/>
          <p:cNvPicPr>
            <a:picLocks noChangeAspect="1" noChangeArrowheads="1"/>
          </p:cNvPicPr>
          <p:nvPr/>
        </p:nvPicPr>
        <p:blipFill>
          <a:blip r:embed="rId3" cstate="print"/>
          <a:srcRect/>
          <a:stretch>
            <a:fillRect/>
          </a:stretch>
        </p:blipFill>
        <p:spPr bwMode="auto">
          <a:xfrm>
            <a:off x="762000" y="1597631"/>
            <a:ext cx="7467600" cy="2517169"/>
          </a:xfrm>
          <a:prstGeom prst="rect">
            <a:avLst/>
          </a:prstGeom>
          <a:noFill/>
          <a:ln w="9525">
            <a:noFill/>
            <a:miter lim="800000"/>
            <a:headEnd/>
            <a:tailEnd/>
          </a:ln>
        </p:spPr>
      </p:pic>
      <p:sp>
        <p:nvSpPr>
          <p:cNvPr id="6" name="Content Placeholder 2"/>
          <p:cNvSpPr>
            <a:spLocks noGrp="1"/>
          </p:cNvSpPr>
          <p:nvPr>
            <p:ph idx="1"/>
          </p:nvPr>
        </p:nvSpPr>
        <p:spPr>
          <a:xfrm>
            <a:off x="609600" y="4377898"/>
            <a:ext cx="8001000" cy="1337102"/>
          </a:xfrm>
        </p:spPr>
        <p:txBody>
          <a:bodyPr/>
          <a:lstStyle/>
          <a:p>
            <a:pPr marL="0" indent="0">
              <a:buNone/>
            </a:pPr>
            <a:r>
              <a:rPr lang="en-GB" dirty="0" smtClean="0">
                <a:latin typeface="Consolas" pitchFamily="49" charset="0"/>
                <a:cs typeface="Consolas" pitchFamily="49" charset="0"/>
              </a:rPr>
              <a:t>=HtmlH1() =HtmlH2() =</a:t>
            </a:r>
            <a:r>
              <a:rPr lang="en-GB" dirty="0" err="1" smtClean="0">
                <a:latin typeface="Consolas" pitchFamily="49" charset="0"/>
                <a:cs typeface="Consolas" pitchFamily="49" charset="0"/>
              </a:rPr>
              <a:t>HtmlTitle</a:t>
            </a:r>
            <a:r>
              <a:rPr lang="en-GB" dirty="0" smtClean="0">
                <a:latin typeface="Consolas" pitchFamily="49" charset="0"/>
                <a:cs typeface="Consolas" pitchFamily="49" charset="0"/>
              </a:rPr>
              <a:t>() =</a:t>
            </a:r>
            <a:r>
              <a:rPr lang="en-GB" dirty="0" err="1" smtClean="0">
                <a:latin typeface="Consolas" pitchFamily="49" charset="0"/>
                <a:cs typeface="Consolas" pitchFamily="49" charset="0"/>
              </a:rPr>
              <a:t>HtmlMetaDescription</a:t>
            </a:r>
            <a:r>
              <a:rPr lang="en-GB" dirty="0" smtClean="0">
                <a:latin typeface="Consolas" pitchFamily="49" charset="0"/>
                <a:cs typeface="Consolas" pitchFamily="49" charset="0"/>
              </a:rPr>
              <a:t>() =</a:t>
            </a:r>
            <a:r>
              <a:rPr lang="en-GB" dirty="0" err="1" smtClean="0">
                <a:latin typeface="Consolas" pitchFamily="49" charset="0"/>
                <a:cs typeface="Consolas" pitchFamily="49" charset="0"/>
              </a:rPr>
              <a:t>HtmlMetaKeywords</a:t>
            </a:r>
            <a:r>
              <a:rPr lang="en-GB" dirty="0" smtClean="0">
                <a:latin typeface="Consolas" pitchFamily="49" charset="0"/>
                <a:cs typeface="Consolas" pitchFamily="49" charset="0"/>
              </a:rPr>
              <a:t>()</a:t>
            </a:r>
          </a:p>
          <a:p>
            <a:pPr marL="0" indent="0">
              <a:buNone/>
            </a:pPr>
            <a:r>
              <a:rPr lang="en-GB" b="1" dirty="0" smtClean="0">
                <a:latin typeface="Consolas" pitchFamily="49" charset="0"/>
                <a:cs typeface="Consolas" pitchFamily="49" charset="0"/>
              </a:rPr>
              <a:t>=</a:t>
            </a:r>
            <a:r>
              <a:rPr lang="en-GB" b="1" dirty="0" err="1" smtClean="0">
                <a:latin typeface="Consolas" pitchFamily="49" charset="0"/>
                <a:cs typeface="Consolas" pitchFamily="49" charset="0"/>
              </a:rPr>
              <a:t>FacebookLikes</a:t>
            </a:r>
            <a:r>
              <a:rPr lang="en-GB" b="1" dirty="0" smtClean="0">
                <a:latin typeface="Consolas" pitchFamily="49" charset="0"/>
                <a:cs typeface="Consolas" pitchFamily="49" charset="0"/>
              </a:rPr>
              <a:t>() =</a:t>
            </a:r>
            <a:r>
              <a:rPr lang="en-GB" b="1" dirty="0" err="1" smtClean="0">
                <a:latin typeface="Consolas" pitchFamily="49" charset="0"/>
                <a:cs typeface="Consolas" pitchFamily="49" charset="0"/>
              </a:rPr>
              <a:t>httpStatus</a:t>
            </a:r>
            <a:r>
              <a:rPr lang="en-GB" b="1" dirty="0" smtClean="0">
                <a:latin typeface="Consolas" pitchFamily="49" charset="0"/>
                <a:cs typeface="Consolas" pitchFamily="49" charset="0"/>
              </a:rPr>
              <a:t>()  =</a:t>
            </a:r>
            <a:r>
              <a:rPr lang="en-GB" b="1" dirty="0" err="1" smtClean="0">
                <a:latin typeface="Consolas" pitchFamily="49" charset="0"/>
                <a:cs typeface="Consolas" pitchFamily="49" charset="0"/>
              </a:rPr>
              <a:t>XPathOnUrl</a:t>
            </a:r>
            <a:r>
              <a:rPr lang="en-GB" b="1" dirty="0" smtClean="0">
                <a:latin typeface="Consolas" pitchFamily="49" charset="0"/>
                <a:cs typeface="Consolas" pitchFamily="49" charset="0"/>
              </a:rPr>
              <a:t>()</a:t>
            </a:r>
            <a:endParaRPr lang="en-GB" b="1" dirty="0">
              <a:latin typeface="Consolas" pitchFamily="49" charset="0"/>
              <a:cs typeface="Consolas" pitchFamily="49"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QUORA SUGGEST SCRAPING</a:t>
            </a:r>
            <a:endParaRPr lang="en-GB" dirty="0"/>
          </a:p>
        </p:txBody>
      </p:sp>
      <p:pic>
        <p:nvPicPr>
          <p:cNvPr id="18434" name="Picture 2"/>
          <p:cNvPicPr>
            <a:picLocks noChangeAspect="1" noChangeArrowheads="1"/>
          </p:cNvPicPr>
          <p:nvPr/>
        </p:nvPicPr>
        <p:blipFill>
          <a:blip r:embed="rId2" cstate="print"/>
          <a:srcRect/>
          <a:stretch>
            <a:fillRect/>
          </a:stretch>
        </p:blipFill>
        <p:spPr bwMode="auto">
          <a:xfrm>
            <a:off x="533400" y="1524000"/>
            <a:ext cx="8256587" cy="3124200"/>
          </a:xfrm>
          <a:prstGeom prst="rect">
            <a:avLst/>
          </a:prstGeom>
          <a:noFill/>
          <a:ln w="9525">
            <a:noFill/>
            <a:miter lim="800000"/>
            <a:headEnd/>
            <a:tailEnd/>
          </a:ln>
        </p:spPr>
      </p:pic>
      <p:sp>
        <p:nvSpPr>
          <p:cNvPr id="5" name="TextBox 4"/>
          <p:cNvSpPr txBox="1"/>
          <p:nvPr/>
        </p:nvSpPr>
        <p:spPr>
          <a:xfrm>
            <a:off x="0" y="6197025"/>
            <a:ext cx="9144000" cy="584775"/>
          </a:xfrm>
          <a:prstGeom prst="rect">
            <a:avLst/>
          </a:prstGeom>
          <a:noFill/>
        </p:spPr>
        <p:txBody>
          <a:bodyPr wrap="square" rtlCol="0">
            <a:spAutoFit/>
          </a:bodyPr>
          <a:lstStyle/>
          <a:p>
            <a:r>
              <a:rPr lang="en-GB" b="1" baseline="0" dirty="0" smtClean="0">
                <a:solidFill>
                  <a:schemeClr val="bg1"/>
                </a:solidFill>
              </a:rPr>
              <a:t>Google Docs style </a:t>
            </a:r>
            <a:r>
              <a:rPr lang="en-GB" b="1" baseline="0" dirty="0" err="1" smtClean="0">
                <a:solidFill>
                  <a:schemeClr val="bg1"/>
                </a:solidFill>
              </a:rPr>
              <a:t>Xpath</a:t>
            </a:r>
            <a:r>
              <a:rPr lang="en-GB" b="1" baseline="0" dirty="0" smtClean="0">
                <a:solidFill>
                  <a:schemeClr val="bg1"/>
                </a:solidFill>
              </a:rPr>
              <a:t> scraping is easily possible. Separate into columns using the “;” delimiter. In theory this would work with any XML style search suggest output...</a:t>
            </a:r>
            <a:endParaRPr lang="en-GB" b="1" baseline="0" dirty="0">
              <a:solidFill>
                <a:schemeClr val="bg1"/>
              </a:solidFill>
            </a:endParaRPr>
          </a:p>
        </p:txBody>
      </p:sp>
      <p:sp>
        <p:nvSpPr>
          <p:cNvPr id="6" name="Content Placeholder 2"/>
          <p:cNvSpPr>
            <a:spLocks noGrp="1"/>
          </p:cNvSpPr>
          <p:nvPr>
            <p:ph idx="1"/>
          </p:nvPr>
        </p:nvSpPr>
        <p:spPr>
          <a:xfrm>
            <a:off x="228600" y="4682698"/>
            <a:ext cx="8915400" cy="1108502"/>
          </a:xfrm>
        </p:spPr>
        <p:txBody>
          <a:bodyPr/>
          <a:lstStyle/>
          <a:p>
            <a:pPr marL="0" indent="0">
              <a:buNone/>
            </a:pPr>
            <a:r>
              <a:rPr lang="en-GB" dirty="0" smtClean="0">
                <a:latin typeface="Consolas" pitchFamily="49" charset="0"/>
                <a:cs typeface="Consolas" pitchFamily="49" charset="0"/>
              </a:rPr>
              <a:t>Use concatenate to form query URL then:</a:t>
            </a:r>
          </a:p>
          <a:p>
            <a:pPr marL="0" indent="0">
              <a:buNone/>
            </a:pPr>
            <a:r>
              <a:rPr lang="en-GB" b="1" dirty="0" smtClean="0">
                <a:latin typeface="Consolas" pitchFamily="49" charset="0"/>
                <a:cs typeface="Consolas" pitchFamily="49" charset="0"/>
              </a:rPr>
              <a:t>=</a:t>
            </a:r>
            <a:r>
              <a:rPr lang="en-GB" b="1" dirty="0" err="1" smtClean="0">
                <a:latin typeface="Consolas" pitchFamily="49" charset="0"/>
                <a:cs typeface="Consolas" pitchFamily="49" charset="0"/>
              </a:rPr>
              <a:t>XPathOnUrl</a:t>
            </a:r>
            <a:r>
              <a:rPr lang="en-GB" b="1" dirty="0" smtClean="0">
                <a:latin typeface="Consolas" pitchFamily="49" charset="0"/>
                <a:cs typeface="Consolas" pitchFamily="49" charset="0"/>
              </a:rPr>
              <a:t>([URL],"//</a:t>
            </a:r>
            <a:r>
              <a:rPr lang="en-GB" b="1" dirty="0" err="1" smtClean="0">
                <a:latin typeface="Consolas" pitchFamily="49" charset="0"/>
                <a:cs typeface="Consolas" pitchFamily="49" charset="0"/>
              </a:rPr>
              <a:t>li</a:t>
            </a:r>
            <a:r>
              <a:rPr lang="en-GB" b="1" dirty="0" smtClean="0">
                <a:latin typeface="Consolas" pitchFamily="49" charset="0"/>
                <a:cs typeface="Consolas" pitchFamily="49" charset="0"/>
              </a:rPr>
              <a:t>")</a:t>
            </a:r>
            <a:endParaRPr lang="en-GB" b="1" dirty="0">
              <a:latin typeface="Consolas" pitchFamily="49" charset="0"/>
              <a:cs typeface="Consolas" pitchFamily="49"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do people like?</a:t>
            </a:r>
            <a:endParaRPr lang="en-GB" dirty="0"/>
          </a:p>
        </p:txBody>
      </p:sp>
      <p:sp>
        <p:nvSpPr>
          <p:cNvPr id="3" name="Content Placeholder 2"/>
          <p:cNvSpPr>
            <a:spLocks noGrp="1"/>
          </p:cNvSpPr>
          <p:nvPr>
            <p:ph idx="1"/>
          </p:nvPr>
        </p:nvSpPr>
        <p:spPr>
          <a:xfrm>
            <a:off x="304800" y="1676400"/>
            <a:ext cx="8305800" cy="609600"/>
          </a:xfrm>
        </p:spPr>
        <p:txBody>
          <a:bodyPr/>
          <a:lstStyle/>
          <a:p>
            <a:pPr>
              <a:buNone/>
            </a:pPr>
            <a:r>
              <a:rPr lang="en-GB" dirty="0" smtClean="0"/>
              <a:t>Import XML Sitemap &gt; Fetch </a:t>
            </a:r>
            <a:r>
              <a:rPr lang="en-GB" dirty="0" err="1" smtClean="0"/>
              <a:t>FaceBook</a:t>
            </a:r>
            <a:r>
              <a:rPr lang="en-GB" dirty="0" smtClean="0"/>
              <a:t> Likes &gt; Get post titles</a:t>
            </a:r>
            <a:endParaRPr lang="en-GB" dirty="0"/>
          </a:p>
        </p:txBody>
      </p:sp>
      <p:pic>
        <p:nvPicPr>
          <p:cNvPr id="63490" name="Picture 2"/>
          <p:cNvPicPr>
            <a:picLocks noChangeAspect="1" noChangeArrowheads="1"/>
          </p:cNvPicPr>
          <p:nvPr/>
        </p:nvPicPr>
        <p:blipFill>
          <a:blip r:embed="rId2" cstate="print"/>
          <a:srcRect/>
          <a:stretch>
            <a:fillRect/>
          </a:stretch>
        </p:blipFill>
        <p:spPr bwMode="auto">
          <a:xfrm>
            <a:off x="990600" y="2590800"/>
            <a:ext cx="7218363" cy="3076575"/>
          </a:xfrm>
          <a:prstGeom prst="rect">
            <a:avLst/>
          </a:prstGeom>
          <a:noFill/>
          <a:ln w="9525">
            <a:noFill/>
            <a:miter lim="800000"/>
            <a:headEnd/>
            <a:tailEnd/>
          </a:ln>
        </p:spPr>
      </p:pic>
      <p:sp>
        <p:nvSpPr>
          <p:cNvPr id="5" name="TextBox 4"/>
          <p:cNvSpPr txBox="1"/>
          <p:nvPr/>
        </p:nvSpPr>
        <p:spPr>
          <a:xfrm>
            <a:off x="0" y="6172200"/>
            <a:ext cx="9144000" cy="523220"/>
          </a:xfrm>
          <a:prstGeom prst="rect">
            <a:avLst/>
          </a:prstGeom>
          <a:noFill/>
        </p:spPr>
        <p:txBody>
          <a:bodyPr wrap="square" rtlCol="0">
            <a:spAutoFit/>
          </a:bodyPr>
          <a:lstStyle/>
          <a:p>
            <a:r>
              <a:rPr lang="en-GB" sz="1400" b="1" baseline="0" dirty="0" smtClean="0">
                <a:solidFill>
                  <a:schemeClr val="bg1"/>
                </a:solidFill>
              </a:rPr>
              <a:t>Using =</a:t>
            </a:r>
            <a:r>
              <a:rPr lang="en-GB" sz="1400" b="1" baseline="0" dirty="0" err="1" smtClean="0">
                <a:solidFill>
                  <a:schemeClr val="bg1"/>
                </a:solidFill>
              </a:rPr>
              <a:t>FacebookLikes</a:t>
            </a:r>
            <a:r>
              <a:rPr lang="en-GB" sz="1400" b="1" baseline="0" dirty="0" smtClean="0">
                <a:solidFill>
                  <a:schemeClr val="bg1"/>
                </a:solidFill>
              </a:rPr>
              <a:t>() can rapidly increase your understanding of what visitors to competitor sites will like (</a:t>
            </a:r>
            <a:r>
              <a:rPr lang="en-GB" sz="1400" b="1" baseline="0" dirty="0" smtClean="0">
                <a:solidFill>
                  <a:schemeClr val="bg1"/>
                </a:solidFill>
                <a:hlinkClick r:id="rId3"/>
              </a:rPr>
              <a:t>http://nielsbosma.se/projects/seotools/</a:t>
            </a:r>
            <a:r>
              <a:rPr lang="en-GB" sz="1400" b="1" baseline="0" dirty="0" smtClean="0">
                <a:solidFill>
                  <a:schemeClr val="bg1"/>
                </a:solidFill>
              </a:rPr>
              <a:t> )</a:t>
            </a:r>
            <a:endParaRPr lang="en-GB" sz="1400" b="1" baseline="0" dirty="0">
              <a:solidFill>
                <a:schemeClr val="bg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Alchemy</a:t>
            </a:r>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47750"/>
            <a:ext cx="8153400" cy="4126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0" y="6197025"/>
            <a:ext cx="9144000" cy="584775"/>
          </a:xfrm>
          <a:prstGeom prst="rect">
            <a:avLst/>
          </a:prstGeom>
          <a:noFill/>
        </p:spPr>
        <p:txBody>
          <a:bodyPr wrap="square" rtlCol="0">
            <a:spAutoFit/>
          </a:bodyPr>
          <a:lstStyle/>
          <a:p>
            <a:r>
              <a:rPr lang="en-GB" b="1" baseline="0" dirty="0">
                <a:solidFill>
                  <a:schemeClr val="bg1"/>
                </a:solidFill>
              </a:rPr>
              <a:t>Download this tool: </a:t>
            </a:r>
            <a:r>
              <a:rPr lang="en-GB" b="1" baseline="0" dirty="0">
                <a:solidFill>
                  <a:schemeClr val="bg1"/>
                </a:solidFill>
                <a:hlinkClick r:id="rId3"/>
              </a:rPr>
              <a:t>http://</a:t>
            </a:r>
            <a:r>
              <a:rPr lang="en-GB" b="1" baseline="0" dirty="0" smtClean="0">
                <a:solidFill>
                  <a:schemeClr val="bg1"/>
                </a:solidFill>
                <a:hlinkClick r:id="rId3"/>
              </a:rPr>
              <a:t>bit.ly/alchemyexcel</a:t>
            </a:r>
            <a:r>
              <a:rPr lang="en-GB" b="1" baseline="0" dirty="0" smtClean="0">
                <a:solidFill>
                  <a:schemeClr val="bg1"/>
                </a:solidFill>
              </a:rPr>
              <a:t> and get an Alchemy API key here</a:t>
            </a:r>
            <a:r>
              <a:rPr lang="en-GB" b="1" baseline="0" dirty="0">
                <a:solidFill>
                  <a:schemeClr val="bg1"/>
                </a:solidFill>
              </a:rPr>
              <a:t>: </a:t>
            </a:r>
            <a:r>
              <a:rPr lang="en-GB" b="1" baseline="0" dirty="0">
                <a:solidFill>
                  <a:schemeClr val="bg1"/>
                </a:solidFill>
                <a:hlinkClick r:id="rId4"/>
              </a:rPr>
              <a:t>http://</a:t>
            </a:r>
            <a:r>
              <a:rPr lang="en-GB" b="1" baseline="0" dirty="0" smtClean="0">
                <a:solidFill>
                  <a:schemeClr val="bg1"/>
                </a:solidFill>
                <a:hlinkClick r:id="rId4"/>
              </a:rPr>
              <a:t>www.alchemyapi.com/api/register.html</a:t>
            </a:r>
            <a:r>
              <a:rPr lang="en-GB" b="1" baseline="0" dirty="0">
                <a:solidFill>
                  <a:schemeClr val="bg1"/>
                </a:solidFill>
              </a:rPr>
              <a:t> </a:t>
            </a:r>
            <a:r>
              <a:rPr lang="en-GB" b="1" baseline="0" dirty="0" smtClean="0">
                <a:solidFill>
                  <a:schemeClr val="bg1"/>
                </a:solidFill>
              </a:rPr>
              <a:t>- use a website’s top pages report (OSE) </a:t>
            </a:r>
            <a:r>
              <a:rPr lang="en-GB" b="1" baseline="0" dirty="0" smtClean="0">
                <a:solidFill>
                  <a:schemeClr val="bg1"/>
                </a:solidFill>
                <a:sym typeface="Wingdings" pitchFamily="2" charset="2"/>
              </a:rPr>
              <a:t></a:t>
            </a:r>
            <a:endParaRPr lang="en-GB" b="1" baseline="0" dirty="0">
              <a:solidFill>
                <a:schemeClr val="bg1"/>
              </a:solidFill>
            </a:endParaRPr>
          </a:p>
        </p:txBody>
      </p:sp>
    </p:spTree>
    <p:extLst>
      <p:ext uri="{BB962C8B-B14F-4D97-AF65-F5344CB8AC3E}">
        <p14:creationId xmlns:p14="http://schemas.microsoft.com/office/powerpoint/2010/main" val="18618165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More Keywords!</a:t>
            </a:r>
            <a:endParaRPr lang="en-GB"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587" y="1704975"/>
            <a:ext cx="7694613" cy="355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6197025"/>
            <a:ext cx="9144000" cy="646331"/>
          </a:xfrm>
          <a:prstGeom prst="rect">
            <a:avLst/>
          </a:prstGeom>
          <a:noFill/>
        </p:spPr>
        <p:txBody>
          <a:bodyPr wrap="square" rtlCol="0">
            <a:spAutoFit/>
          </a:bodyPr>
          <a:lstStyle/>
          <a:p>
            <a:r>
              <a:rPr lang="en-GB" sz="1200" b="1" baseline="0" dirty="0" smtClean="0">
                <a:solidFill>
                  <a:schemeClr val="bg1"/>
                </a:solidFill>
              </a:rPr>
              <a:t>Alchemy is particularly awesome at tagging and categorising content. It can be used to identify entities in </a:t>
            </a:r>
            <a:r>
              <a:rPr lang="en-GB" sz="1200" b="1" baseline="0" dirty="0">
                <a:solidFill>
                  <a:schemeClr val="bg1"/>
                </a:solidFill>
              </a:rPr>
              <a:t>content (</a:t>
            </a:r>
            <a:r>
              <a:rPr lang="en-GB" sz="1200" b="1" baseline="0" dirty="0">
                <a:solidFill>
                  <a:schemeClr val="bg1"/>
                </a:solidFill>
                <a:hlinkClick r:id="rId3"/>
              </a:rPr>
              <a:t>http://www.alchemyapi.com/api/entity</a:t>
            </a:r>
            <a:r>
              <a:rPr lang="en-GB" sz="1200" b="1" baseline="0" dirty="0" smtClean="0">
                <a:solidFill>
                  <a:schemeClr val="bg1"/>
                </a:solidFill>
                <a:hlinkClick r:id="rId3"/>
              </a:rPr>
              <a:t>/</a:t>
            </a:r>
            <a:r>
              <a:rPr lang="en-GB" sz="1200" b="1" baseline="0" dirty="0" smtClean="0">
                <a:solidFill>
                  <a:schemeClr val="bg1"/>
                </a:solidFill>
              </a:rPr>
              <a:t>) and it has a very powerful </a:t>
            </a:r>
            <a:r>
              <a:rPr lang="en-GB" sz="1200" b="1" baseline="0" dirty="0">
                <a:solidFill>
                  <a:schemeClr val="bg1"/>
                </a:solidFill>
              </a:rPr>
              <a:t>content scraper (</a:t>
            </a:r>
            <a:r>
              <a:rPr lang="en-GB" sz="1200" b="1" baseline="0" dirty="0">
                <a:solidFill>
                  <a:schemeClr val="bg1"/>
                </a:solidFill>
                <a:hlinkClick r:id="rId4"/>
              </a:rPr>
              <a:t>http://www.alchemyapi.com/api/scrape</a:t>
            </a:r>
            <a:r>
              <a:rPr lang="en-GB" sz="1200" b="1" baseline="0" dirty="0" smtClean="0">
                <a:solidFill>
                  <a:schemeClr val="bg1"/>
                </a:solidFill>
                <a:hlinkClick r:id="rId4"/>
              </a:rPr>
              <a:t>/</a:t>
            </a:r>
            <a:r>
              <a:rPr lang="en-GB" sz="1200" b="1" baseline="0" dirty="0" smtClean="0">
                <a:solidFill>
                  <a:schemeClr val="bg1"/>
                </a:solidFill>
              </a:rPr>
              <a:t>) which can extract content without the use of </a:t>
            </a:r>
            <a:r>
              <a:rPr lang="en-GB" sz="1200" b="1" baseline="0" dirty="0" err="1" smtClean="0">
                <a:solidFill>
                  <a:schemeClr val="bg1"/>
                </a:solidFill>
              </a:rPr>
              <a:t>xPath</a:t>
            </a:r>
            <a:endParaRPr lang="en-GB" sz="1200" b="1" baseline="0" dirty="0">
              <a:solidFill>
                <a:schemeClr val="bg1"/>
              </a:solidFill>
            </a:endParaRPr>
          </a:p>
        </p:txBody>
      </p:sp>
    </p:spTree>
    <p:extLst>
      <p:ext uri="{BB962C8B-B14F-4D97-AF65-F5344CB8AC3E}">
        <p14:creationId xmlns:p14="http://schemas.microsoft.com/office/powerpoint/2010/main" val="22329080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POPULAR Internal Site Search TERMS</a:t>
            </a:r>
            <a:endParaRPr lang="en-GB" dirty="0"/>
          </a:p>
        </p:txBody>
      </p:sp>
      <p:graphicFrame>
        <p:nvGraphicFramePr>
          <p:cNvPr id="5" name="Chart 4"/>
          <p:cNvGraphicFramePr>
            <a:graphicFrameLocks/>
          </p:cNvGraphicFramePr>
          <p:nvPr>
            <p:extLst>
              <p:ext uri="{D42A27DB-BD31-4B8C-83A1-F6EECF244321}">
                <p14:modId xmlns:p14="http://schemas.microsoft.com/office/powerpoint/2010/main" val="3064204394"/>
              </p:ext>
            </p:extLst>
          </p:nvPr>
        </p:nvGraphicFramePr>
        <p:xfrm>
          <a:off x="142875" y="1295400"/>
          <a:ext cx="8705850" cy="4843463"/>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Straight Connector 3"/>
          <p:cNvCxnSpPr/>
          <p:nvPr/>
        </p:nvCxnSpPr>
        <p:spPr bwMode="auto">
          <a:xfrm>
            <a:off x="685800" y="2971800"/>
            <a:ext cx="7848600" cy="0"/>
          </a:xfrm>
          <a:prstGeom prst="line">
            <a:avLst/>
          </a:prstGeom>
          <a:noFill/>
          <a:ln w="50800" cap="flat" cmpd="sng" algn="ctr">
            <a:solidFill>
              <a:srgbClr val="FF6600"/>
            </a:solidFill>
            <a:prstDash val="solid"/>
            <a:round/>
            <a:headEnd type="none" w="med" len="med"/>
            <a:tailEnd type="none" w="med" len="med"/>
          </a:ln>
          <a:effectLst/>
        </p:spPr>
      </p:cxnSp>
      <p:sp>
        <p:nvSpPr>
          <p:cNvPr id="7" name="Oval 6"/>
          <p:cNvSpPr/>
          <p:nvPr/>
        </p:nvSpPr>
        <p:spPr bwMode="auto">
          <a:xfrm>
            <a:off x="1030406" y="1981200"/>
            <a:ext cx="228600" cy="228600"/>
          </a:xfrm>
          <a:prstGeom prst="ellipse">
            <a:avLst/>
          </a:prstGeom>
          <a:noFill/>
          <a:ln w="50800" cap="flat" cmpd="sng" algn="ctr">
            <a:solidFill>
              <a:srgbClr val="FF66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25000" smtClean="0">
              <a:ln>
                <a:noFill/>
              </a:ln>
              <a:solidFill>
                <a:schemeClr val="tx1"/>
              </a:solidFill>
              <a:effectLst/>
              <a:latin typeface="Arial" charset="0"/>
            </a:endParaRPr>
          </a:p>
        </p:txBody>
      </p:sp>
      <p:sp>
        <p:nvSpPr>
          <p:cNvPr id="9" name="Oval 8"/>
          <p:cNvSpPr/>
          <p:nvPr/>
        </p:nvSpPr>
        <p:spPr bwMode="auto">
          <a:xfrm>
            <a:off x="3719584" y="1752600"/>
            <a:ext cx="228600" cy="228600"/>
          </a:xfrm>
          <a:prstGeom prst="ellipse">
            <a:avLst/>
          </a:prstGeom>
          <a:noFill/>
          <a:ln w="50800" cap="flat" cmpd="sng" algn="ctr">
            <a:solidFill>
              <a:srgbClr val="FF66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25000" smtClean="0">
              <a:ln>
                <a:noFill/>
              </a:ln>
              <a:solidFill>
                <a:schemeClr val="tx1"/>
              </a:solidFill>
              <a:effectLst/>
              <a:latin typeface="Arial" charset="0"/>
            </a:endParaRPr>
          </a:p>
        </p:txBody>
      </p:sp>
      <p:sp>
        <p:nvSpPr>
          <p:cNvPr id="10" name="Oval 9"/>
          <p:cNvSpPr/>
          <p:nvPr/>
        </p:nvSpPr>
        <p:spPr bwMode="auto">
          <a:xfrm>
            <a:off x="4392304" y="1981200"/>
            <a:ext cx="228600" cy="228600"/>
          </a:xfrm>
          <a:prstGeom prst="ellipse">
            <a:avLst/>
          </a:prstGeom>
          <a:noFill/>
          <a:ln w="50800" cap="flat" cmpd="sng" algn="ctr">
            <a:solidFill>
              <a:srgbClr val="FF66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25000" smtClean="0">
              <a:ln>
                <a:noFill/>
              </a:ln>
              <a:solidFill>
                <a:schemeClr val="tx1"/>
              </a:solidFill>
              <a:effectLst/>
              <a:latin typeface="Arial" charset="0"/>
            </a:endParaRPr>
          </a:p>
        </p:txBody>
      </p:sp>
      <p:sp>
        <p:nvSpPr>
          <p:cNvPr id="11" name="Oval 10"/>
          <p:cNvSpPr/>
          <p:nvPr/>
        </p:nvSpPr>
        <p:spPr bwMode="auto">
          <a:xfrm>
            <a:off x="5605249" y="1866900"/>
            <a:ext cx="228600" cy="228600"/>
          </a:xfrm>
          <a:prstGeom prst="ellipse">
            <a:avLst/>
          </a:prstGeom>
          <a:noFill/>
          <a:ln w="50800" cap="flat" cmpd="sng" algn="ctr">
            <a:solidFill>
              <a:srgbClr val="FF66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25000" smtClean="0">
              <a:ln>
                <a:noFill/>
              </a:ln>
              <a:solidFill>
                <a:schemeClr val="tx1"/>
              </a:solidFill>
              <a:effectLst/>
              <a:latin typeface="Arial" charset="0"/>
            </a:endParaRPr>
          </a:p>
        </p:txBody>
      </p:sp>
      <p:sp>
        <p:nvSpPr>
          <p:cNvPr id="12" name="Oval 11"/>
          <p:cNvSpPr/>
          <p:nvPr/>
        </p:nvSpPr>
        <p:spPr bwMode="auto">
          <a:xfrm>
            <a:off x="8229600" y="2095500"/>
            <a:ext cx="228600" cy="228600"/>
          </a:xfrm>
          <a:prstGeom prst="ellipse">
            <a:avLst/>
          </a:prstGeom>
          <a:noFill/>
          <a:ln w="50800" cap="flat" cmpd="sng" algn="ctr">
            <a:solidFill>
              <a:srgbClr val="FF66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25000" smtClean="0">
              <a:ln>
                <a:noFill/>
              </a:ln>
              <a:solidFill>
                <a:schemeClr val="tx1"/>
              </a:solidFill>
              <a:effectLst/>
              <a:latin typeface="Arial" charset="0"/>
            </a:endParaRPr>
          </a:p>
        </p:txBody>
      </p:sp>
      <p:sp>
        <p:nvSpPr>
          <p:cNvPr id="13" name="TextBox 12"/>
          <p:cNvSpPr txBox="1"/>
          <p:nvPr/>
        </p:nvSpPr>
        <p:spPr>
          <a:xfrm>
            <a:off x="0" y="6197025"/>
            <a:ext cx="9144000" cy="584775"/>
          </a:xfrm>
          <a:prstGeom prst="rect">
            <a:avLst/>
          </a:prstGeom>
          <a:noFill/>
        </p:spPr>
        <p:txBody>
          <a:bodyPr wrap="square" rtlCol="0">
            <a:spAutoFit/>
          </a:bodyPr>
          <a:lstStyle/>
          <a:p>
            <a:r>
              <a:rPr lang="en-GB" b="1" baseline="0" dirty="0" smtClean="0">
                <a:solidFill>
                  <a:schemeClr val="bg1"/>
                </a:solidFill>
              </a:rPr>
              <a:t>Check out the start pages report in GA – what pages do people search on? What terms do they use and do they find what they’re looking for?</a:t>
            </a:r>
            <a:endParaRPr lang="en-GB" b="1" baseline="0" dirty="0">
              <a:solidFill>
                <a:schemeClr val="bg1"/>
              </a:solidFill>
            </a:endParaRPr>
          </a:p>
        </p:txBody>
      </p:sp>
    </p:spTree>
    <p:extLst>
      <p:ext uri="{BB962C8B-B14F-4D97-AF65-F5344CB8AC3E}">
        <p14:creationId xmlns:p14="http://schemas.microsoft.com/office/powerpoint/2010/main" val="34031340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Google SUGGEST</a:t>
            </a:r>
            <a:endParaRPr lang="en-GB" dirty="0"/>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615"/>
          <a:stretch/>
        </p:blipFill>
        <p:spPr bwMode="auto">
          <a:xfrm>
            <a:off x="1066800" y="1371601"/>
            <a:ext cx="6477000" cy="448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6197025"/>
            <a:ext cx="9144000" cy="338554"/>
          </a:xfrm>
          <a:prstGeom prst="rect">
            <a:avLst/>
          </a:prstGeom>
          <a:noFill/>
        </p:spPr>
        <p:txBody>
          <a:bodyPr wrap="square" rtlCol="0">
            <a:spAutoFit/>
          </a:bodyPr>
          <a:lstStyle/>
          <a:p>
            <a:r>
              <a:rPr lang="en-GB" b="1" baseline="0" dirty="0" smtClean="0">
                <a:solidFill>
                  <a:schemeClr val="bg1"/>
                </a:solidFill>
              </a:rPr>
              <a:t>Ubersuggest. THE Google suggest scraper tool. Also scrapes Google News!</a:t>
            </a:r>
            <a:endParaRPr lang="en-GB" b="1" baseline="0" dirty="0">
              <a:solidFill>
                <a:schemeClr val="bg1"/>
              </a:solidFill>
            </a:endParaRPr>
          </a:p>
        </p:txBody>
      </p:sp>
    </p:spTree>
    <p:extLst>
      <p:ext uri="{BB962C8B-B14F-4D97-AF65-F5344CB8AC3E}">
        <p14:creationId xmlns:p14="http://schemas.microsoft.com/office/powerpoint/2010/main" val="18138531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 y="3300760"/>
            <a:ext cx="9144015" cy="477054"/>
          </a:xfrm>
          <a:prstGeom prst="rect">
            <a:avLst/>
          </a:prstGeom>
        </p:spPr>
        <p:txBody>
          <a:bodyPr wrap="square">
            <a:spAutoFit/>
          </a:bodyPr>
          <a:lstStyle/>
          <a:p>
            <a:r>
              <a:rPr lang="en-GB" sz="2500" baseline="0" dirty="0"/>
              <a:t>it's about working </a:t>
            </a:r>
            <a:r>
              <a:rPr lang="en-GB" sz="2500" baseline="0" dirty="0" smtClean="0"/>
              <a:t>smarter.</a:t>
            </a:r>
            <a:endParaRPr lang="en-GB" sz="2500" baseline="0" dirty="0"/>
          </a:p>
        </p:txBody>
      </p:sp>
    </p:spTree>
    <p:extLst>
      <p:ext uri="{BB962C8B-B14F-4D97-AF65-F5344CB8AC3E}">
        <p14:creationId xmlns:p14="http://schemas.microsoft.com/office/powerpoint/2010/main" val="21865883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SUGGEST SCRAPING WITH EXCEL</a:t>
            </a:r>
            <a:endParaRPr lang="en-GB" dirty="0"/>
          </a:p>
        </p:txBody>
      </p:sp>
      <p:pic>
        <p:nvPicPr>
          <p:cNvPr id="17410" name="Picture 2"/>
          <p:cNvPicPr>
            <a:picLocks noChangeAspect="1" noChangeArrowheads="1"/>
          </p:cNvPicPr>
          <p:nvPr/>
        </p:nvPicPr>
        <p:blipFill>
          <a:blip r:embed="rId2" cstate="print"/>
          <a:srcRect b="14238"/>
          <a:stretch>
            <a:fillRect/>
          </a:stretch>
        </p:blipFill>
        <p:spPr bwMode="auto">
          <a:xfrm>
            <a:off x="990600" y="1600200"/>
            <a:ext cx="7010400" cy="3276600"/>
          </a:xfrm>
          <a:prstGeom prst="rect">
            <a:avLst/>
          </a:prstGeom>
          <a:noFill/>
          <a:ln w="9525">
            <a:noFill/>
            <a:miter lim="800000"/>
            <a:headEnd/>
            <a:tailEnd/>
          </a:ln>
        </p:spPr>
      </p:pic>
      <p:sp>
        <p:nvSpPr>
          <p:cNvPr id="5" name="Content Placeholder 2"/>
          <p:cNvSpPr>
            <a:spLocks noGrp="1"/>
          </p:cNvSpPr>
          <p:nvPr>
            <p:ph idx="1"/>
          </p:nvPr>
        </p:nvSpPr>
        <p:spPr>
          <a:xfrm>
            <a:off x="152400" y="5181600"/>
            <a:ext cx="8915400" cy="575102"/>
          </a:xfrm>
        </p:spPr>
        <p:txBody>
          <a:bodyPr/>
          <a:lstStyle/>
          <a:p>
            <a:pPr marL="0" indent="0">
              <a:buNone/>
            </a:pPr>
            <a:r>
              <a:rPr lang="en-GB" dirty="0" smtClean="0">
                <a:latin typeface="Consolas" pitchFamily="49" charset="0"/>
                <a:cs typeface="Consolas" pitchFamily="49" charset="0"/>
              </a:rPr>
              <a:t>=</a:t>
            </a:r>
            <a:r>
              <a:rPr lang="en-GB" dirty="0" err="1" smtClean="0">
                <a:latin typeface="Consolas" pitchFamily="49" charset="0"/>
                <a:cs typeface="Consolas" pitchFamily="49" charset="0"/>
              </a:rPr>
              <a:t>arrayGetAdWordIdeas</a:t>
            </a:r>
            <a:r>
              <a:rPr lang="en-GB" dirty="0" smtClean="0">
                <a:latin typeface="Consolas" pitchFamily="49" charset="0"/>
                <a:cs typeface="Consolas" pitchFamily="49" charset="0"/>
              </a:rPr>
              <a:t>(B2,"BROAD","US","WEB",100)</a:t>
            </a:r>
            <a:endParaRPr lang="en-GB" b="1" dirty="0">
              <a:latin typeface="Consolas" pitchFamily="49" charset="0"/>
              <a:cs typeface="Consolas" pitchFamily="49" charset="0"/>
            </a:endParaRPr>
          </a:p>
        </p:txBody>
      </p:sp>
      <p:sp>
        <p:nvSpPr>
          <p:cNvPr id="6" name="TextBox 5"/>
          <p:cNvSpPr txBox="1"/>
          <p:nvPr/>
        </p:nvSpPr>
        <p:spPr>
          <a:xfrm>
            <a:off x="0" y="6197025"/>
            <a:ext cx="9144000" cy="338554"/>
          </a:xfrm>
          <a:prstGeom prst="rect">
            <a:avLst/>
          </a:prstGeom>
          <a:noFill/>
        </p:spPr>
        <p:txBody>
          <a:bodyPr wrap="square" rtlCol="0">
            <a:spAutoFit/>
          </a:bodyPr>
          <a:lstStyle/>
          <a:p>
            <a:r>
              <a:rPr lang="en-GB" b="1" baseline="0" dirty="0" smtClean="0">
                <a:solidFill>
                  <a:schemeClr val="bg1"/>
                </a:solidFill>
              </a:rPr>
              <a:t>Yep. If you want keyword ideas, then rock out </a:t>
            </a:r>
            <a:r>
              <a:rPr lang="en-GB" b="1" baseline="0" dirty="0" err="1" smtClean="0">
                <a:solidFill>
                  <a:schemeClr val="bg1"/>
                </a:solidFill>
              </a:rPr>
              <a:t>SEOgadget’s</a:t>
            </a:r>
            <a:r>
              <a:rPr lang="en-GB" b="1" baseline="0" dirty="0" smtClean="0">
                <a:solidFill>
                  <a:schemeClr val="bg1"/>
                </a:solidFill>
              </a:rPr>
              <a:t> </a:t>
            </a:r>
            <a:r>
              <a:rPr lang="en-GB" b="1" baseline="0" dirty="0" err="1" smtClean="0">
                <a:solidFill>
                  <a:schemeClr val="bg1"/>
                </a:solidFill>
              </a:rPr>
              <a:t>adwords</a:t>
            </a:r>
            <a:r>
              <a:rPr lang="en-GB" b="1" baseline="0" dirty="0" smtClean="0">
                <a:solidFill>
                  <a:schemeClr val="bg1"/>
                </a:solidFill>
              </a:rPr>
              <a:t> API plugin.</a:t>
            </a:r>
            <a:endParaRPr lang="en-GB" b="1" baseline="0" dirty="0">
              <a:solidFill>
                <a:schemeClr val="bg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Fetching the right Ranking Data</a:t>
            </a:r>
            <a:endParaRPr lang="en-GB" dirty="0"/>
          </a:p>
        </p:txBody>
      </p:sp>
      <p:pic>
        <p:nvPicPr>
          <p:cNvPr id="21506" name="Picture 2" descr="C:\Users\Richard\AppData\Local\Temp\SNAGHTML2d57eed.PNG"/>
          <p:cNvPicPr>
            <a:picLocks noChangeAspect="1" noChangeArrowheads="1"/>
          </p:cNvPicPr>
          <p:nvPr/>
        </p:nvPicPr>
        <p:blipFill>
          <a:blip r:embed="rId2" cstate="print"/>
          <a:srcRect/>
          <a:stretch>
            <a:fillRect/>
          </a:stretch>
        </p:blipFill>
        <p:spPr bwMode="auto">
          <a:xfrm>
            <a:off x="304800" y="1600200"/>
            <a:ext cx="4876800" cy="3346823"/>
          </a:xfrm>
          <a:prstGeom prst="rect">
            <a:avLst/>
          </a:prstGeom>
          <a:noFill/>
        </p:spPr>
      </p:pic>
      <p:sp>
        <p:nvSpPr>
          <p:cNvPr id="5" name="TextBox 4"/>
          <p:cNvSpPr txBox="1"/>
          <p:nvPr/>
        </p:nvSpPr>
        <p:spPr>
          <a:xfrm>
            <a:off x="0" y="6197025"/>
            <a:ext cx="9144000" cy="523220"/>
          </a:xfrm>
          <a:prstGeom prst="rect">
            <a:avLst/>
          </a:prstGeom>
          <a:noFill/>
        </p:spPr>
        <p:txBody>
          <a:bodyPr wrap="square" rtlCol="0">
            <a:spAutoFit/>
          </a:bodyPr>
          <a:lstStyle/>
          <a:p>
            <a:r>
              <a:rPr lang="en-GB" sz="1400" b="1" baseline="0" dirty="0" smtClean="0">
                <a:solidFill>
                  <a:schemeClr val="bg1"/>
                </a:solidFill>
              </a:rPr>
              <a:t>Rank checking is never perfect, but If you’re using a decent proxy service located in the correct host location, the data is useful – especially for measuring visibility by keyword group / content type</a:t>
            </a:r>
            <a:endParaRPr lang="en-GB" sz="1400" b="1" baseline="0" dirty="0">
              <a:solidFill>
                <a:schemeClr val="bg1"/>
              </a:solidFill>
            </a:endParaRPr>
          </a:p>
        </p:txBody>
      </p:sp>
      <p:pic>
        <p:nvPicPr>
          <p:cNvPr id="35841" name="Picture 1"/>
          <p:cNvPicPr>
            <a:picLocks noChangeAspect="1" noChangeArrowheads="1"/>
          </p:cNvPicPr>
          <p:nvPr/>
        </p:nvPicPr>
        <p:blipFill>
          <a:blip r:embed="rId3" cstate="print"/>
          <a:srcRect/>
          <a:stretch>
            <a:fillRect/>
          </a:stretch>
        </p:blipFill>
        <p:spPr bwMode="auto">
          <a:xfrm>
            <a:off x="5486400" y="1600200"/>
            <a:ext cx="3400425" cy="990800"/>
          </a:xfrm>
          <a:prstGeom prst="rect">
            <a:avLst/>
          </a:prstGeom>
          <a:noFill/>
          <a:ln w="9525">
            <a:noFill/>
            <a:miter lim="800000"/>
            <a:headEnd/>
            <a:tailEnd/>
          </a:ln>
        </p:spPr>
      </p:pic>
      <p:pic>
        <p:nvPicPr>
          <p:cNvPr id="35842" name="Picture 2"/>
          <p:cNvPicPr>
            <a:picLocks noChangeAspect="1" noChangeArrowheads="1"/>
          </p:cNvPicPr>
          <p:nvPr/>
        </p:nvPicPr>
        <p:blipFill>
          <a:blip r:embed="rId4" cstate="print"/>
          <a:srcRect/>
          <a:stretch>
            <a:fillRect/>
          </a:stretch>
        </p:blipFill>
        <p:spPr bwMode="auto">
          <a:xfrm>
            <a:off x="5715000" y="2928937"/>
            <a:ext cx="2867025" cy="1152525"/>
          </a:xfrm>
          <a:prstGeom prst="rect">
            <a:avLst/>
          </a:prstGeom>
          <a:noFill/>
          <a:ln w="9525">
            <a:noFill/>
            <a:miter lim="800000"/>
            <a:headEnd/>
            <a:tailEnd/>
          </a:ln>
        </p:spPr>
      </p:pic>
      <p:pic>
        <p:nvPicPr>
          <p:cNvPr id="3074" name="Picture 2" descr="Trusted Proxi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5027" y="4324349"/>
            <a:ext cx="1524000" cy="55245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4975" y="4905375"/>
            <a:ext cx="1885950"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2600" y="5410200"/>
            <a:ext cx="2231551" cy="704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CAPTURE RANKINGS IN GDOCS</a:t>
            </a:r>
            <a:endParaRPr lang="en-GB" dirty="0"/>
          </a:p>
        </p:txBody>
      </p:sp>
      <p:sp>
        <p:nvSpPr>
          <p:cNvPr id="3" name="Content Placeholder 2"/>
          <p:cNvSpPr>
            <a:spLocks noGrp="1"/>
          </p:cNvSpPr>
          <p:nvPr>
            <p:ph idx="1"/>
          </p:nvPr>
        </p:nvSpPr>
        <p:spPr/>
        <p:txBody>
          <a:bodyPr/>
          <a:lstStyle/>
          <a:p>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3999"/>
            <a:ext cx="9143999" cy="4323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6197025"/>
            <a:ext cx="9144000" cy="523220"/>
          </a:xfrm>
          <a:prstGeom prst="rect">
            <a:avLst/>
          </a:prstGeom>
          <a:noFill/>
        </p:spPr>
        <p:txBody>
          <a:bodyPr wrap="square" rtlCol="0">
            <a:spAutoFit/>
          </a:bodyPr>
          <a:lstStyle/>
          <a:p>
            <a:r>
              <a:rPr lang="en-GB" sz="1400" b="1" baseline="0" dirty="0" smtClean="0">
                <a:solidFill>
                  <a:schemeClr val="bg1"/>
                </a:solidFill>
              </a:rPr>
              <a:t>Check out the point made by Tom </a:t>
            </a:r>
            <a:r>
              <a:rPr lang="en-GB" sz="1400" b="1" baseline="0" dirty="0" err="1" smtClean="0">
                <a:solidFill>
                  <a:schemeClr val="bg1"/>
                </a:solidFill>
              </a:rPr>
              <a:t>Critchlow</a:t>
            </a:r>
            <a:r>
              <a:rPr lang="en-GB" sz="1400" b="1" baseline="0" dirty="0" smtClean="0">
                <a:solidFill>
                  <a:schemeClr val="bg1"/>
                </a:solidFill>
              </a:rPr>
              <a:t> about the use of the &amp;time query for larger scrapes here</a:t>
            </a:r>
            <a:r>
              <a:rPr lang="en-GB" sz="1400" b="1" baseline="0" dirty="0">
                <a:solidFill>
                  <a:schemeClr val="bg1"/>
                </a:solidFill>
              </a:rPr>
              <a:t>: </a:t>
            </a:r>
            <a:r>
              <a:rPr lang="en-GB" sz="1400" b="1" baseline="0" dirty="0">
                <a:solidFill>
                  <a:schemeClr val="bg1"/>
                </a:solidFill>
                <a:hlinkClick r:id="rId3"/>
              </a:rPr>
              <a:t>http://seogadget.co.uk/playing-around-with-importxml-in-google-spreadsheets</a:t>
            </a:r>
            <a:r>
              <a:rPr lang="en-GB" sz="1400" b="1" baseline="0" dirty="0" smtClean="0">
                <a:solidFill>
                  <a:schemeClr val="bg1"/>
                </a:solidFill>
                <a:hlinkClick r:id="rId3"/>
              </a:rPr>
              <a:t>/</a:t>
            </a:r>
            <a:r>
              <a:rPr lang="en-GB" sz="1400" b="1" baseline="0" dirty="0" smtClean="0">
                <a:solidFill>
                  <a:schemeClr val="bg1"/>
                </a:solidFill>
              </a:rPr>
              <a:t> </a:t>
            </a:r>
            <a:endParaRPr lang="en-GB" sz="1400" b="1" baseline="0" dirty="0">
              <a:solidFill>
                <a:schemeClr val="bg1"/>
              </a:solidFill>
            </a:endParaRPr>
          </a:p>
        </p:txBody>
      </p:sp>
    </p:spTree>
    <p:extLst>
      <p:ext uri="{BB962C8B-B14F-4D97-AF65-F5344CB8AC3E}">
        <p14:creationId xmlns:p14="http://schemas.microsoft.com/office/powerpoint/2010/main" val="35681455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QA Forums are AWESOME FOR BLOG POST IDEAS</a:t>
            </a: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8" y="10886"/>
            <a:ext cx="9140042" cy="520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6197025"/>
            <a:ext cx="9144000" cy="738664"/>
          </a:xfrm>
          <a:prstGeom prst="rect">
            <a:avLst/>
          </a:prstGeom>
          <a:noFill/>
        </p:spPr>
        <p:txBody>
          <a:bodyPr wrap="square" rtlCol="0">
            <a:spAutoFit/>
          </a:bodyPr>
          <a:lstStyle/>
          <a:p>
            <a:r>
              <a:rPr lang="en-GB" sz="1400" b="1" baseline="0" dirty="0" smtClean="0">
                <a:solidFill>
                  <a:schemeClr val="bg1"/>
                </a:solidFill>
              </a:rPr>
              <a:t>View this </a:t>
            </a:r>
            <a:r>
              <a:rPr lang="en-GB" sz="1400" b="1" baseline="0" dirty="0" err="1" smtClean="0">
                <a:solidFill>
                  <a:schemeClr val="bg1"/>
                </a:solidFill>
              </a:rPr>
              <a:t>Gdocs</a:t>
            </a:r>
            <a:r>
              <a:rPr lang="en-GB" sz="1400" b="1" baseline="0" dirty="0" smtClean="0">
                <a:solidFill>
                  <a:schemeClr val="bg1"/>
                </a:solidFill>
              </a:rPr>
              <a:t> </a:t>
            </a:r>
            <a:r>
              <a:rPr lang="en-GB" sz="1400" b="1" baseline="0" dirty="0" err="1" smtClean="0">
                <a:solidFill>
                  <a:schemeClr val="bg1"/>
                </a:solidFill>
              </a:rPr>
              <a:t>spreadsheet</a:t>
            </a:r>
            <a:r>
              <a:rPr lang="en-GB" sz="1400" b="1" baseline="0" dirty="0">
                <a:solidFill>
                  <a:schemeClr val="bg1"/>
                </a:solidFill>
              </a:rPr>
              <a:t>: </a:t>
            </a:r>
            <a:r>
              <a:rPr lang="en-GB" sz="1400" b="1" baseline="0" dirty="0" smtClean="0">
                <a:solidFill>
                  <a:schemeClr val="bg1"/>
                </a:solidFill>
                <a:hlinkClick r:id="rId3"/>
              </a:rPr>
              <a:t>http</a:t>
            </a:r>
            <a:r>
              <a:rPr lang="en-GB" sz="1400" b="1" baseline="0" dirty="0">
                <a:solidFill>
                  <a:schemeClr val="bg1"/>
                </a:solidFill>
                <a:hlinkClick r:id="rId3"/>
              </a:rPr>
              <a:t>://</a:t>
            </a:r>
            <a:r>
              <a:rPr lang="en-GB" sz="1400" b="1" baseline="0" dirty="0" smtClean="0">
                <a:solidFill>
                  <a:schemeClr val="bg1"/>
                </a:solidFill>
                <a:hlinkClick r:id="rId3"/>
              </a:rPr>
              <a:t>bit.ly/9Fs7aF</a:t>
            </a:r>
            <a:r>
              <a:rPr lang="en-GB" sz="1400" b="1" baseline="0" dirty="0" smtClean="0">
                <a:solidFill>
                  <a:schemeClr val="bg1"/>
                </a:solidFill>
              </a:rPr>
              <a:t> via</a:t>
            </a:r>
            <a:r>
              <a:rPr lang="en-GB" sz="1400" b="1" baseline="0" dirty="0">
                <a:solidFill>
                  <a:schemeClr val="bg1"/>
                </a:solidFill>
              </a:rPr>
              <a:t>: </a:t>
            </a:r>
            <a:r>
              <a:rPr lang="en-GB" sz="1400" b="1" baseline="0" dirty="0">
                <a:solidFill>
                  <a:schemeClr val="bg1"/>
                </a:solidFill>
                <a:hlinkClick r:id="rId4"/>
              </a:rPr>
              <a:t>http://seogadget.co.uk/playing-around-with-importxml-in-google-spreadsheets</a:t>
            </a:r>
            <a:r>
              <a:rPr lang="en-GB" sz="1400" b="1" baseline="0" dirty="0" smtClean="0">
                <a:solidFill>
                  <a:schemeClr val="bg1"/>
                </a:solidFill>
                <a:hlinkClick r:id="rId4"/>
              </a:rPr>
              <a:t>/</a:t>
            </a:r>
            <a:r>
              <a:rPr lang="en-GB" sz="1400" b="1" baseline="0" dirty="0" smtClean="0">
                <a:solidFill>
                  <a:schemeClr val="bg1"/>
                </a:solidFill>
              </a:rPr>
              <a:t> then learn how to do the job properly</a:t>
            </a:r>
            <a:r>
              <a:rPr lang="en-GB" sz="1400" b="1" baseline="0" dirty="0">
                <a:solidFill>
                  <a:schemeClr val="bg1"/>
                </a:solidFill>
              </a:rPr>
              <a:t>: </a:t>
            </a:r>
            <a:r>
              <a:rPr lang="en-GB" sz="1400" b="1" baseline="0" dirty="0">
                <a:solidFill>
                  <a:schemeClr val="bg1"/>
                </a:solidFill>
                <a:hlinkClick r:id="rId5"/>
              </a:rPr>
              <a:t>http://www.distilled.net/blog/distilled/guide-to-google-docs-importxml</a:t>
            </a:r>
            <a:r>
              <a:rPr lang="en-GB" sz="1400" b="1" baseline="0" dirty="0" smtClean="0">
                <a:solidFill>
                  <a:schemeClr val="bg1"/>
                </a:solidFill>
                <a:hlinkClick r:id="rId5"/>
              </a:rPr>
              <a:t>/</a:t>
            </a:r>
            <a:r>
              <a:rPr lang="en-GB" sz="1400" b="1" baseline="0" dirty="0" smtClean="0">
                <a:solidFill>
                  <a:schemeClr val="bg1"/>
                </a:solidFill>
              </a:rPr>
              <a:t> </a:t>
            </a:r>
            <a:endParaRPr lang="en-GB" sz="1400" b="1" baseline="0" dirty="0">
              <a:solidFill>
                <a:schemeClr val="bg1"/>
              </a:solidFill>
            </a:endParaRPr>
          </a:p>
        </p:txBody>
      </p:sp>
      <p:sp>
        <p:nvSpPr>
          <p:cNvPr id="4" name="Rectangle 3"/>
          <p:cNvSpPr/>
          <p:nvPr/>
        </p:nvSpPr>
        <p:spPr>
          <a:xfrm>
            <a:off x="37604" y="5334000"/>
            <a:ext cx="9106395" cy="954107"/>
          </a:xfrm>
          <a:prstGeom prst="rect">
            <a:avLst/>
          </a:prstGeom>
        </p:spPr>
        <p:txBody>
          <a:bodyPr wrap="square">
            <a:spAutoFit/>
          </a:bodyPr>
          <a:lstStyle/>
          <a:p>
            <a:r>
              <a:rPr lang="en-GB" sz="2800" dirty="0">
                <a:hlinkClick r:id="rId6"/>
              </a:rPr>
              <a:t>http://www.seomoz.org/q/browse?utf8=%</a:t>
            </a:r>
            <a:r>
              <a:rPr lang="en-GB" sz="2800" dirty="0" smtClean="0">
                <a:hlinkClick r:id="rId6"/>
              </a:rPr>
              <a:t>E2%9C%93&amp;visibility=0&amp;time_range=0&amp;sort=0&amp;x=54&amp;y=9&amp;limit=10</a:t>
            </a:r>
            <a:endParaRPr lang="en-GB" sz="2800" dirty="0" smtClean="0"/>
          </a:p>
          <a:p>
            <a:endParaRPr lang="en-GB" sz="2800" dirty="0"/>
          </a:p>
        </p:txBody>
      </p:sp>
    </p:spTree>
    <p:extLst>
      <p:ext uri="{BB962C8B-B14F-4D97-AF65-F5344CB8AC3E}">
        <p14:creationId xmlns:p14="http://schemas.microsoft.com/office/powerpoint/2010/main" val="8237495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farm4.static.flickr.com/3452/3232145230_d24659b5d4_b.jpg"/>
          <p:cNvPicPr>
            <a:picLocks noChangeAspect="1" noChangeArrowheads="1"/>
          </p:cNvPicPr>
          <p:nvPr/>
        </p:nvPicPr>
        <p:blipFill>
          <a:blip r:embed="rId2" cstate="print"/>
          <a:srcRect l="11111"/>
          <a:stretch>
            <a:fillRect/>
          </a:stretch>
        </p:blipFill>
        <p:spPr bwMode="auto">
          <a:xfrm>
            <a:off x="0" y="0"/>
            <a:ext cx="9144000" cy="6861350"/>
          </a:xfrm>
          <a:prstGeom prst="rect">
            <a:avLst/>
          </a:prstGeom>
          <a:noFill/>
        </p:spPr>
      </p:pic>
      <p:sp>
        <p:nvSpPr>
          <p:cNvPr id="7" name="Title 4"/>
          <p:cNvSpPr>
            <a:spLocks noGrp="1"/>
          </p:cNvSpPr>
          <p:nvPr>
            <p:ph type="title" idx="4294967295"/>
          </p:nvPr>
        </p:nvSpPr>
        <p:spPr>
          <a:xfrm>
            <a:off x="1066800" y="5791200"/>
            <a:ext cx="8077200" cy="533400"/>
          </a:xfrm>
          <a:solidFill>
            <a:schemeClr val="accent1"/>
          </a:solidFill>
        </p:spPr>
        <p:txBody>
          <a:bodyPr/>
          <a:lstStyle/>
          <a:p>
            <a:pPr algn="r"/>
            <a:r>
              <a:rPr lang="en-GB" b="1" dirty="0" smtClean="0">
                <a:solidFill>
                  <a:schemeClr val="bg1"/>
                </a:solidFill>
              </a:rPr>
              <a:t>THE PROCESS</a:t>
            </a:r>
            <a:endParaRPr lang="en-GB" b="1" dirty="0">
              <a:solidFill>
                <a:schemeClr val="bg1"/>
              </a:solidFill>
            </a:endParaRPr>
          </a:p>
        </p:txBody>
      </p:sp>
      <p:sp>
        <p:nvSpPr>
          <p:cNvPr id="4" name="TextBox 3"/>
          <p:cNvSpPr txBox="1"/>
          <p:nvPr/>
        </p:nvSpPr>
        <p:spPr>
          <a:xfrm>
            <a:off x="304800" y="6477000"/>
            <a:ext cx="2286000" cy="276999"/>
          </a:xfrm>
          <a:prstGeom prst="rect">
            <a:avLst/>
          </a:prstGeom>
          <a:noFill/>
        </p:spPr>
        <p:txBody>
          <a:bodyPr wrap="square" rtlCol="0">
            <a:spAutoFit/>
          </a:bodyPr>
          <a:lstStyle/>
          <a:p>
            <a:r>
              <a:rPr lang="en-GB" sz="1200" baseline="0" dirty="0" smtClean="0">
                <a:solidFill>
                  <a:schemeClr val="bg1"/>
                </a:solidFill>
                <a:latin typeface="Calibri" pitchFamily="34" charset="0"/>
              </a:rPr>
              <a:t>Credit: </a:t>
            </a:r>
            <a:r>
              <a:rPr lang="en-GB" sz="1200" baseline="0" dirty="0" smtClean="0">
                <a:solidFill>
                  <a:schemeClr val="bg1"/>
                </a:solidFill>
                <a:latin typeface="Calibri" pitchFamily="34" charset="0"/>
                <a:hlinkClick r:id="rId3"/>
              </a:rPr>
              <a:t>Missy &amp; The Universe</a:t>
            </a:r>
            <a:endParaRPr lang="en-GB" sz="1200" baseline="0" dirty="0">
              <a:solidFill>
                <a:schemeClr val="bg1"/>
              </a:solidFill>
              <a:latin typeface="Calibri" pitchFamily="34" charset="0"/>
            </a:endParaRPr>
          </a:p>
        </p:txBody>
      </p:sp>
    </p:spTree>
    <p:extLst>
      <p:ext uri="{BB962C8B-B14F-4D97-AF65-F5344CB8AC3E}">
        <p14:creationId xmlns:p14="http://schemas.microsoft.com/office/powerpoint/2010/main" val="28442042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Build a Master List – and De-DUPE</a:t>
            </a:r>
            <a:endParaRPr lang="en-GB" dirty="0"/>
          </a:p>
        </p:txBody>
      </p:sp>
      <p:sp>
        <p:nvSpPr>
          <p:cNvPr id="4" name="TextBox 3"/>
          <p:cNvSpPr txBox="1"/>
          <p:nvPr/>
        </p:nvSpPr>
        <p:spPr>
          <a:xfrm>
            <a:off x="0" y="6197025"/>
            <a:ext cx="9144000" cy="584775"/>
          </a:xfrm>
          <a:prstGeom prst="rect">
            <a:avLst/>
          </a:prstGeom>
          <a:noFill/>
        </p:spPr>
        <p:txBody>
          <a:bodyPr wrap="square" rtlCol="0">
            <a:spAutoFit/>
          </a:bodyPr>
          <a:lstStyle/>
          <a:p>
            <a:r>
              <a:rPr lang="en-GB" b="1" baseline="0" dirty="0" smtClean="0">
                <a:solidFill>
                  <a:schemeClr val="bg1"/>
                </a:solidFill>
              </a:rPr>
              <a:t>Create tabs for every individual data set we’re going to create – PPC, Webmaster Tools, Ranking, Analytics, Web Search Volumes and Mobile Search</a:t>
            </a:r>
            <a:endParaRPr lang="en-GB" b="1" baseline="0" dirty="0">
              <a:solidFill>
                <a:schemeClr val="bg1"/>
              </a:solidFill>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5410200"/>
            <a:ext cx="6048375" cy="149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800" y="1524000"/>
            <a:ext cx="970664"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bwMode="auto">
          <a:xfrm>
            <a:off x="3076132" y="4953000"/>
            <a:ext cx="0" cy="457200"/>
          </a:xfrm>
          <a:prstGeom prst="straightConnector1">
            <a:avLst/>
          </a:prstGeom>
          <a:noFill/>
          <a:ln w="50800" cap="flat" cmpd="sng" algn="ctr">
            <a:solidFill>
              <a:srgbClr val="FF6600"/>
            </a:solidFill>
            <a:prstDash val="solid"/>
            <a:round/>
            <a:headEnd type="none" w="med" len="med"/>
            <a:tailEnd type="arrow"/>
          </a:ln>
          <a:effectLst/>
        </p:spPr>
      </p:cxnSp>
      <p:grpSp>
        <p:nvGrpSpPr>
          <p:cNvPr id="9" name="Group 8"/>
          <p:cNvGrpSpPr/>
          <p:nvPr/>
        </p:nvGrpSpPr>
        <p:grpSpPr>
          <a:xfrm>
            <a:off x="4495800" y="1828800"/>
            <a:ext cx="4191000" cy="2940470"/>
            <a:chOff x="4038600" y="1726758"/>
            <a:chExt cx="4191000" cy="2940470"/>
          </a:xfrm>
        </p:grpSpPr>
        <p:pic>
          <p:nvPicPr>
            <p:cNvPr id="1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2876743"/>
              <a:ext cx="2209800" cy="773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Explosion 2 11"/>
            <p:cNvSpPr/>
            <p:nvPr/>
          </p:nvSpPr>
          <p:spPr bwMode="auto">
            <a:xfrm>
              <a:off x="4038600" y="1726758"/>
              <a:ext cx="4191000" cy="2940470"/>
            </a:xfrm>
            <a:prstGeom prst="irregularSeal2">
              <a:avLst/>
            </a:prstGeom>
            <a:noFill/>
            <a:ln w="50800" cap="flat" cmpd="sng" algn="ctr">
              <a:solidFill>
                <a:srgbClr val="FF66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25000" smtClean="0">
                <a:ln>
                  <a:noFill/>
                </a:ln>
                <a:solidFill>
                  <a:schemeClr val="tx1"/>
                </a:solidFill>
                <a:effectLst/>
                <a:latin typeface="Arial" charset="0"/>
              </a:endParaRPr>
            </a:p>
          </p:txBody>
        </p:sp>
      </p:grpSp>
    </p:spTree>
    <p:extLst>
      <p:ext uri="{BB962C8B-B14F-4D97-AF65-F5344CB8AC3E}">
        <p14:creationId xmlns:p14="http://schemas.microsoft.com/office/powerpoint/2010/main" val="42060377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3100" y="1447800"/>
            <a:ext cx="5257800" cy="3520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GB" dirty="0" smtClean="0"/>
              <a:t>In A NEW SHEET GRAB THE SEARCH VOLUMES</a:t>
            </a:r>
            <a:endParaRPr lang="en-GB" dirty="0"/>
          </a:p>
        </p:txBody>
      </p:sp>
      <p:sp>
        <p:nvSpPr>
          <p:cNvPr id="4" name="TextBox 3"/>
          <p:cNvSpPr txBox="1"/>
          <p:nvPr/>
        </p:nvSpPr>
        <p:spPr>
          <a:xfrm>
            <a:off x="0" y="6197025"/>
            <a:ext cx="9144000" cy="584775"/>
          </a:xfrm>
          <a:prstGeom prst="rect">
            <a:avLst/>
          </a:prstGeom>
          <a:noFill/>
        </p:spPr>
        <p:txBody>
          <a:bodyPr wrap="square" rtlCol="0">
            <a:spAutoFit/>
          </a:bodyPr>
          <a:lstStyle/>
          <a:p>
            <a:r>
              <a:rPr lang="en-GB" b="1" baseline="0" dirty="0" smtClean="0">
                <a:solidFill>
                  <a:schemeClr val="bg1"/>
                </a:solidFill>
              </a:rPr>
              <a:t>The </a:t>
            </a:r>
            <a:r>
              <a:rPr lang="en-GB" b="1" baseline="0" dirty="0" err="1" smtClean="0">
                <a:solidFill>
                  <a:schemeClr val="bg1"/>
                </a:solidFill>
              </a:rPr>
              <a:t>Adwords</a:t>
            </a:r>
            <a:r>
              <a:rPr lang="en-GB" b="1" baseline="0" dirty="0" smtClean="0">
                <a:solidFill>
                  <a:schemeClr val="bg1"/>
                </a:solidFill>
              </a:rPr>
              <a:t> API </a:t>
            </a:r>
            <a:r>
              <a:rPr lang="en-GB" b="1" baseline="0" dirty="0" err="1" smtClean="0">
                <a:solidFill>
                  <a:schemeClr val="bg1"/>
                </a:solidFill>
              </a:rPr>
              <a:t>plugin</a:t>
            </a:r>
            <a:r>
              <a:rPr lang="en-GB" b="1" baseline="0" dirty="0" smtClean="0">
                <a:solidFill>
                  <a:schemeClr val="bg1"/>
                </a:solidFill>
              </a:rPr>
              <a:t> works with very long lists of keywords in arrays – 40,000 keywords took my desktop PC about 10 minutes </a:t>
            </a:r>
            <a:r>
              <a:rPr lang="en-GB" b="1" baseline="0" dirty="0" smtClean="0">
                <a:solidFill>
                  <a:schemeClr val="bg1"/>
                </a:solidFill>
                <a:sym typeface="Wingdings" pitchFamily="2" charset="2"/>
              </a:rPr>
              <a:t></a:t>
            </a:r>
            <a:endParaRPr lang="en-GB" b="1" baseline="0" dirty="0">
              <a:solidFill>
                <a:schemeClr val="bg1"/>
              </a:solidFill>
            </a:endParaRPr>
          </a:p>
        </p:txBody>
      </p:sp>
      <p:sp>
        <p:nvSpPr>
          <p:cNvPr id="8" name="Content Placeholder 2"/>
          <p:cNvSpPr>
            <a:spLocks noGrp="1"/>
          </p:cNvSpPr>
          <p:nvPr>
            <p:ph idx="1"/>
          </p:nvPr>
        </p:nvSpPr>
        <p:spPr>
          <a:xfrm>
            <a:off x="152400" y="5029200"/>
            <a:ext cx="8915400" cy="1108502"/>
          </a:xfrm>
        </p:spPr>
        <p:txBody>
          <a:bodyPr/>
          <a:lstStyle/>
          <a:p>
            <a:pPr marL="0" indent="0">
              <a:buNone/>
            </a:pPr>
            <a:r>
              <a:rPr lang="en-GB" b="1" dirty="0" smtClean="0">
                <a:latin typeface="Consolas" pitchFamily="49" charset="0"/>
                <a:cs typeface="Consolas" pitchFamily="49" charset="0"/>
              </a:rPr>
              <a:t>=</a:t>
            </a:r>
            <a:r>
              <a:rPr lang="en-GB" b="1" dirty="0" err="1" smtClean="0">
                <a:latin typeface="Consolas" pitchFamily="49" charset="0"/>
                <a:cs typeface="Consolas" pitchFamily="49" charset="0"/>
              </a:rPr>
              <a:t>arrayGetAdWordStats</a:t>
            </a:r>
            <a:r>
              <a:rPr lang="en-GB" b="1" dirty="0" smtClean="0">
                <a:latin typeface="Consolas" pitchFamily="49" charset="0"/>
                <a:cs typeface="Consolas" pitchFamily="49" charset="0"/>
              </a:rPr>
              <a:t>(KEYWORDS</a:t>
            </a:r>
            <a:r>
              <a:rPr lang="en-GB" b="1" dirty="0">
                <a:latin typeface="Consolas" pitchFamily="49" charset="0"/>
                <a:cs typeface="Consolas" pitchFamily="49" charset="0"/>
              </a:rPr>
              <a:t>,”EXACT”,”US”,”WEB”)</a:t>
            </a:r>
          </a:p>
          <a:p>
            <a:pPr marL="0" indent="0">
              <a:buNone/>
            </a:pPr>
            <a:r>
              <a:rPr lang="en-GB" b="1" dirty="0">
                <a:latin typeface="Consolas" pitchFamily="49" charset="0"/>
                <a:cs typeface="Consolas" pitchFamily="49" charset="0"/>
              </a:rPr>
              <a:t>=</a:t>
            </a:r>
            <a:r>
              <a:rPr lang="en-GB" b="1" dirty="0" err="1" smtClean="0">
                <a:latin typeface="Consolas" pitchFamily="49" charset="0"/>
                <a:cs typeface="Consolas" pitchFamily="49" charset="0"/>
              </a:rPr>
              <a:t>arrayGetAdWordStats</a:t>
            </a:r>
            <a:r>
              <a:rPr lang="en-GB" b="1" dirty="0" smtClean="0">
                <a:latin typeface="Consolas" pitchFamily="49" charset="0"/>
                <a:cs typeface="Consolas" pitchFamily="49" charset="0"/>
              </a:rPr>
              <a:t>(KEYWORDS,"</a:t>
            </a:r>
            <a:r>
              <a:rPr lang="en-GB" b="1" dirty="0">
                <a:latin typeface="Consolas" pitchFamily="49" charset="0"/>
                <a:cs typeface="Consolas" pitchFamily="49" charset="0"/>
              </a:rPr>
              <a:t>EXACT","GB","MOBILE")</a:t>
            </a:r>
          </a:p>
        </p:txBody>
      </p:sp>
    </p:spTree>
    <p:extLst>
      <p:ext uri="{BB962C8B-B14F-4D97-AF65-F5344CB8AC3E}">
        <p14:creationId xmlns:p14="http://schemas.microsoft.com/office/powerpoint/2010/main" val="12442586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14400"/>
            <a:ext cx="9144000" cy="762000"/>
          </a:xfrm>
        </p:spPr>
        <p:txBody>
          <a:bodyPr/>
          <a:lstStyle/>
          <a:p>
            <a:r>
              <a:rPr lang="en-GB" dirty="0" smtClean="0"/>
              <a:t>Start Building your master data table with VLOOKUPS</a:t>
            </a:r>
            <a:endParaRPr lang="en-GB" dirty="0"/>
          </a:p>
        </p:txBody>
      </p:sp>
      <p:pic>
        <p:nvPicPr>
          <p:cNvPr id="51202" name="Picture 2"/>
          <p:cNvPicPr>
            <a:picLocks noChangeAspect="1" noChangeArrowheads="1"/>
          </p:cNvPicPr>
          <p:nvPr/>
        </p:nvPicPr>
        <p:blipFill>
          <a:blip r:embed="rId2" cstate="print"/>
          <a:srcRect/>
          <a:stretch>
            <a:fillRect/>
          </a:stretch>
        </p:blipFill>
        <p:spPr bwMode="auto">
          <a:xfrm>
            <a:off x="914400" y="1828800"/>
            <a:ext cx="7313613" cy="2933700"/>
          </a:xfrm>
          <a:prstGeom prst="rect">
            <a:avLst/>
          </a:prstGeom>
          <a:noFill/>
          <a:ln w="9525">
            <a:noFill/>
            <a:miter lim="800000"/>
            <a:headEnd/>
            <a:tailEnd/>
          </a:ln>
        </p:spPr>
      </p:pic>
      <p:sp>
        <p:nvSpPr>
          <p:cNvPr id="5" name="TextBox 4"/>
          <p:cNvSpPr txBox="1"/>
          <p:nvPr/>
        </p:nvSpPr>
        <p:spPr>
          <a:xfrm>
            <a:off x="0" y="6197025"/>
            <a:ext cx="9144000" cy="584775"/>
          </a:xfrm>
          <a:prstGeom prst="rect">
            <a:avLst/>
          </a:prstGeom>
          <a:noFill/>
        </p:spPr>
        <p:txBody>
          <a:bodyPr wrap="square" rtlCol="0">
            <a:spAutoFit/>
          </a:bodyPr>
          <a:lstStyle/>
          <a:p>
            <a:r>
              <a:rPr lang="en-GB" b="1" baseline="0" dirty="0" smtClean="0">
                <a:solidFill>
                  <a:schemeClr val="bg1"/>
                </a:solidFill>
              </a:rPr>
              <a:t>Consolidate all of the data you’ve collected into one master data table. VLOOKUP may create errors where no data exists, so use IFERROR to keep things N/A free </a:t>
            </a:r>
            <a:endParaRPr lang="en-GB" b="1" baseline="0" dirty="0">
              <a:solidFill>
                <a:schemeClr val="bg1"/>
              </a:solidFill>
            </a:endParaRPr>
          </a:p>
        </p:txBody>
      </p:sp>
      <p:sp>
        <p:nvSpPr>
          <p:cNvPr id="6" name="Content Placeholder 2"/>
          <p:cNvSpPr>
            <a:spLocks noGrp="1"/>
          </p:cNvSpPr>
          <p:nvPr>
            <p:ph idx="1"/>
          </p:nvPr>
        </p:nvSpPr>
        <p:spPr>
          <a:xfrm>
            <a:off x="609600" y="4911298"/>
            <a:ext cx="8001000" cy="879902"/>
          </a:xfrm>
        </p:spPr>
        <p:txBody>
          <a:bodyPr/>
          <a:lstStyle/>
          <a:p>
            <a:pPr marL="0" indent="0">
              <a:buNone/>
            </a:pPr>
            <a:r>
              <a:rPr lang="en-GB" dirty="0" smtClean="0">
                <a:latin typeface="Consolas" pitchFamily="49" charset="0"/>
                <a:cs typeface="Consolas" pitchFamily="49" charset="0"/>
              </a:rPr>
              <a:t>=VLOOKUP([</a:t>
            </a:r>
            <a:r>
              <a:rPr lang="en-GB" dirty="0" err="1" smtClean="0">
                <a:latin typeface="Consolas" pitchFamily="49" charset="0"/>
                <a:cs typeface="Consolas" pitchFamily="49" charset="0"/>
              </a:rPr>
              <a:t>lookupvalue</a:t>
            </a:r>
            <a:r>
              <a:rPr lang="en-GB" dirty="0" smtClean="0">
                <a:latin typeface="Consolas" pitchFamily="49" charset="0"/>
                <a:cs typeface="Consolas" pitchFamily="49" charset="0"/>
              </a:rPr>
              <a:t>],[</a:t>
            </a:r>
            <a:r>
              <a:rPr lang="en-GB" dirty="0" err="1" smtClean="0">
                <a:latin typeface="Consolas" pitchFamily="49" charset="0"/>
                <a:cs typeface="Consolas" pitchFamily="49" charset="0"/>
              </a:rPr>
              <a:t>tablearray</a:t>
            </a:r>
            <a:r>
              <a:rPr lang="en-GB" dirty="0" smtClean="0">
                <a:latin typeface="Consolas" pitchFamily="49" charset="0"/>
                <a:cs typeface="Consolas" pitchFamily="49" charset="0"/>
              </a:rPr>
              <a:t>],[column],0)</a:t>
            </a:r>
          </a:p>
          <a:p>
            <a:pPr marL="0" indent="0">
              <a:buNone/>
            </a:pPr>
            <a:r>
              <a:rPr lang="en-GB" b="1" dirty="0" smtClean="0">
                <a:latin typeface="Consolas" pitchFamily="49" charset="0"/>
                <a:cs typeface="Consolas" pitchFamily="49" charset="0"/>
              </a:rPr>
              <a:t>IFERROR([VALUE],[VALUE IF ERROR])</a:t>
            </a:r>
            <a:endParaRPr lang="en-GB" b="1" dirty="0">
              <a:latin typeface="Consolas" pitchFamily="49" charset="0"/>
              <a:cs typeface="Consolas" pitchFamily="49"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COMBINE ALL THE DATA</a:t>
            </a:r>
            <a:endParaRPr lang="en-GB" dirty="0"/>
          </a:p>
        </p:txBody>
      </p:sp>
      <p:pic>
        <p:nvPicPr>
          <p:cNvPr id="62466" name="Picture 2"/>
          <p:cNvPicPr>
            <a:picLocks noChangeAspect="1" noChangeArrowheads="1"/>
          </p:cNvPicPr>
          <p:nvPr/>
        </p:nvPicPr>
        <p:blipFill>
          <a:blip r:embed="rId2" cstate="print"/>
          <a:srcRect/>
          <a:stretch>
            <a:fillRect/>
          </a:stretch>
        </p:blipFill>
        <p:spPr bwMode="auto">
          <a:xfrm>
            <a:off x="1195327" y="1371600"/>
            <a:ext cx="6688246" cy="4757187"/>
          </a:xfrm>
          <a:prstGeom prst="rect">
            <a:avLst/>
          </a:prstGeom>
          <a:noFill/>
          <a:ln w="9525">
            <a:noFill/>
            <a:miter lim="800000"/>
            <a:headEnd/>
            <a:tailEnd/>
          </a:ln>
        </p:spPr>
      </p:pic>
      <p:sp>
        <p:nvSpPr>
          <p:cNvPr id="4" name="TextBox 3"/>
          <p:cNvSpPr txBox="1"/>
          <p:nvPr/>
        </p:nvSpPr>
        <p:spPr>
          <a:xfrm>
            <a:off x="0" y="6197025"/>
            <a:ext cx="9144000" cy="584775"/>
          </a:xfrm>
          <a:prstGeom prst="rect">
            <a:avLst/>
          </a:prstGeom>
          <a:noFill/>
        </p:spPr>
        <p:txBody>
          <a:bodyPr wrap="square" rtlCol="0">
            <a:spAutoFit/>
          </a:bodyPr>
          <a:lstStyle/>
          <a:p>
            <a:r>
              <a:rPr lang="en-GB" b="1" baseline="0" dirty="0" smtClean="0">
                <a:solidFill>
                  <a:schemeClr val="bg1"/>
                </a:solidFill>
              </a:rPr>
              <a:t>A near complete master data table prior to moving into categorisation mode. You should include everything you can get your hands on, especially PPC, Conversion, Mobile Search</a:t>
            </a:r>
            <a:endParaRPr lang="en-GB" b="1" baseline="0" dirty="0">
              <a:solidFill>
                <a:schemeClr val="bg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14400"/>
            <a:ext cx="9144000" cy="914400"/>
          </a:xfrm>
        </p:spPr>
        <p:txBody>
          <a:bodyPr/>
          <a:lstStyle/>
          <a:p>
            <a:r>
              <a:rPr lang="en-GB" dirty="0" smtClean="0"/>
              <a:t>CONCEPTS: The POWER OF Categorising the uncategorised</a:t>
            </a:r>
            <a:endParaRPr lang="en-GB" dirty="0"/>
          </a:p>
        </p:txBody>
      </p:sp>
      <p:sp>
        <p:nvSpPr>
          <p:cNvPr id="3" name="Content Placeholder 2"/>
          <p:cNvSpPr>
            <a:spLocks noGrp="1"/>
          </p:cNvSpPr>
          <p:nvPr>
            <p:ph idx="1"/>
          </p:nvPr>
        </p:nvSpPr>
        <p:spPr>
          <a:xfrm>
            <a:off x="609600" y="2438400"/>
            <a:ext cx="8077200" cy="1676400"/>
          </a:xfrm>
        </p:spPr>
        <p:txBody>
          <a:bodyPr/>
          <a:lstStyle/>
          <a:p>
            <a:pPr algn="ctr">
              <a:buNone/>
            </a:pPr>
            <a:r>
              <a:rPr lang="en-GB" dirty="0" smtClean="0"/>
              <a:t>Creating categories from chaos - a </a:t>
            </a:r>
            <a:r>
              <a:rPr lang="en-GB" b="1" dirty="0" smtClean="0"/>
              <a:t>starting point</a:t>
            </a:r>
            <a:r>
              <a:rPr lang="en-GB" dirty="0" smtClean="0"/>
              <a:t> in keyword research is an incredibly rich and powerful source of inspiration.</a:t>
            </a:r>
            <a:endParaRPr lang="en-GB" dirty="0"/>
          </a:p>
        </p:txBody>
      </p:sp>
      <p:sp>
        <p:nvSpPr>
          <p:cNvPr id="4" name="Rectangular Callout 3"/>
          <p:cNvSpPr/>
          <p:nvPr/>
        </p:nvSpPr>
        <p:spPr bwMode="auto">
          <a:xfrm>
            <a:off x="609600" y="2438400"/>
            <a:ext cx="8077200" cy="1676400"/>
          </a:xfrm>
          <a:prstGeom prst="wedgeRectCallout">
            <a:avLst>
              <a:gd name="adj1" fmla="val -40973"/>
              <a:gd name="adj2" fmla="val 150026"/>
            </a:avLst>
          </a:prstGeom>
          <a:noFill/>
          <a:ln w="50800"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25000" smtClean="0">
              <a:ln>
                <a:noFill/>
              </a:ln>
              <a:solidFill>
                <a:schemeClr val="tx1"/>
              </a:solidFill>
              <a:effectLst/>
              <a:latin typeface="Arial" charset="0"/>
            </a:endParaRPr>
          </a:p>
        </p:txBody>
      </p:sp>
      <p:sp>
        <p:nvSpPr>
          <p:cNvPr id="5" name="TextBox 4"/>
          <p:cNvSpPr txBox="1"/>
          <p:nvPr/>
        </p:nvSpPr>
        <p:spPr>
          <a:xfrm>
            <a:off x="0" y="6197025"/>
            <a:ext cx="9144000" cy="584775"/>
          </a:xfrm>
          <a:prstGeom prst="rect">
            <a:avLst/>
          </a:prstGeom>
          <a:noFill/>
        </p:spPr>
        <p:txBody>
          <a:bodyPr wrap="square" rtlCol="0">
            <a:spAutoFit/>
          </a:bodyPr>
          <a:lstStyle/>
          <a:p>
            <a:r>
              <a:rPr lang="en-GB" b="1" baseline="0" dirty="0" smtClean="0">
                <a:solidFill>
                  <a:schemeClr val="bg1"/>
                </a:solidFill>
              </a:rPr>
              <a:t>You’re going to see how using uncategorised, raw keyword data as a start point can quickly lead to discovery and new opportunity</a:t>
            </a:r>
            <a:endParaRPr lang="en-GB" b="1" baseline="0"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farm4.static.flickr.com/3268/2511115472_ba985dc2ac_b.jpg"/>
          <p:cNvPicPr>
            <a:picLocks noChangeAspect="1" noChangeArrowheads="1"/>
          </p:cNvPicPr>
          <p:nvPr/>
        </p:nvPicPr>
        <p:blipFill>
          <a:blip r:embed="rId2" cstate="print"/>
          <a:srcRect l="10677"/>
          <a:stretch>
            <a:fillRect/>
          </a:stretch>
        </p:blipFill>
        <p:spPr bwMode="auto">
          <a:xfrm>
            <a:off x="0" y="0"/>
            <a:ext cx="9144000" cy="6858000"/>
          </a:xfrm>
          <a:prstGeom prst="rect">
            <a:avLst/>
          </a:prstGeom>
          <a:noFill/>
        </p:spPr>
      </p:pic>
      <p:sp>
        <p:nvSpPr>
          <p:cNvPr id="7" name="Title 4"/>
          <p:cNvSpPr>
            <a:spLocks noGrp="1"/>
          </p:cNvSpPr>
          <p:nvPr>
            <p:ph type="title" idx="4294967295"/>
          </p:nvPr>
        </p:nvSpPr>
        <p:spPr>
          <a:xfrm>
            <a:off x="1066800" y="5791200"/>
            <a:ext cx="8077200" cy="533400"/>
          </a:xfrm>
          <a:solidFill>
            <a:schemeClr val="accent1"/>
          </a:solidFill>
        </p:spPr>
        <p:txBody>
          <a:bodyPr/>
          <a:lstStyle/>
          <a:p>
            <a:pPr algn="r"/>
            <a:r>
              <a:rPr lang="en-GB" b="1" dirty="0" smtClean="0">
                <a:solidFill>
                  <a:schemeClr val="bg1"/>
                </a:solidFill>
              </a:rPr>
              <a:t>KEYWORD RESEARCH CONCEPTS</a:t>
            </a:r>
            <a:endParaRPr lang="en-GB" b="1" dirty="0">
              <a:solidFill>
                <a:schemeClr val="bg1"/>
              </a:solidFill>
            </a:endParaRPr>
          </a:p>
        </p:txBody>
      </p:sp>
    </p:spTree>
    <p:extLst>
      <p:ext uri="{BB962C8B-B14F-4D97-AF65-F5344CB8AC3E}">
        <p14:creationId xmlns:p14="http://schemas.microsoft.com/office/powerpoint/2010/main" val="28442042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2" cstate="print"/>
          <a:srcRect/>
          <a:stretch>
            <a:fillRect/>
          </a:stretch>
        </p:blipFill>
        <p:spPr bwMode="auto">
          <a:xfrm>
            <a:off x="4495800" y="1600200"/>
            <a:ext cx="4114800" cy="2877378"/>
          </a:xfrm>
          <a:prstGeom prst="rect">
            <a:avLst/>
          </a:prstGeom>
          <a:noFill/>
          <a:ln w="9525">
            <a:noFill/>
            <a:miter lim="800000"/>
            <a:headEnd/>
            <a:tailEnd/>
          </a:ln>
        </p:spPr>
      </p:pic>
      <p:sp>
        <p:nvSpPr>
          <p:cNvPr id="2" name="Title 1"/>
          <p:cNvSpPr>
            <a:spLocks noGrp="1"/>
          </p:cNvSpPr>
          <p:nvPr>
            <p:ph type="title"/>
          </p:nvPr>
        </p:nvSpPr>
        <p:spPr/>
        <p:txBody>
          <a:bodyPr/>
          <a:lstStyle/>
          <a:p>
            <a:r>
              <a:rPr lang="en-GB" dirty="0" smtClean="0"/>
              <a:t>DEFINE YOUR CATEGORIES</a:t>
            </a:r>
            <a:endParaRPr lang="en-GB" dirty="0"/>
          </a:p>
        </p:txBody>
      </p:sp>
      <p:sp>
        <p:nvSpPr>
          <p:cNvPr id="4" name="TextBox 3"/>
          <p:cNvSpPr txBox="1"/>
          <p:nvPr/>
        </p:nvSpPr>
        <p:spPr>
          <a:xfrm>
            <a:off x="0" y="6197025"/>
            <a:ext cx="9144000" cy="584775"/>
          </a:xfrm>
          <a:prstGeom prst="rect">
            <a:avLst/>
          </a:prstGeom>
          <a:noFill/>
        </p:spPr>
        <p:txBody>
          <a:bodyPr wrap="square" rtlCol="0">
            <a:spAutoFit/>
          </a:bodyPr>
          <a:lstStyle/>
          <a:p>
            <a:r>
              <a:rPr lang="en-GB" b="1" baseline="0" dirty="0" smtClean="0">
                <a:solidFill>
                  <a:schemeClr val="bg1"/>
                </a:solidFill>
              </a:rPr>
              <a:t>Define your categories by working through your uncategorised list – as you identify new groups, take a note of the markers that would indicate a term belongs to the group</a:t>
            </a:r>
            <a:endParaRPr lang="en-GB" b="1" baseline="0" dirty="0">
              <a:solidFill>
                <a:schemeClr val="bg1"/>
              </a:solidFill>
            </a:endParaRPr>
          </a:p>
        </p:txBody>
      </p:sp>
      <p:pic>
        <p:nvPicPr>
          <p:cNvPr id="53250" name="Picture 2"/>
          <p:cNvPicPr>
            <a:picLocks noChangeAspect="1" noChangeArrowheads="1"/>
          </p:cNvPicPr>
          <p:nvPr/>
        </p:nvPicPr>
        <p:blipFill>
          <a:blip r:embed="rId3" cstate="print"/>
          <a:srcRect/>
          <a:stretch>
            <a:fillRect/>
          </a:stretch>
        </p:blipFill>
        <p:spPr bwMode="auto">
          <a:xfrm>
            <a:off x="533400" y="985056"/>
            <a:ext cx="1371600" cy="5187144"/>
          </a:xfrm>
          <a:prstGeom prst="rect">
            <a:avLst/>
          </a:prstGeom>
          <a:noFill/>
          <a:ln w="9525">
            <a:noFill/>
            <a:miter lim="800000"/>
            <a:headEnd/>
            <a:tailEnd/>
          </a:ln>
        </p:spPr>
      </p:pic>
      <p:sp>
        <p:nvSpPr>
          <p:cNvPr id="6" name="Rectangular Callout 5"/>
          <p:cNvSpPr/>
          <p:nvPr/>
        </p:nvSpPr>
        <p:spPr bwMode="auto">
          <a:xfrm>
            <a:off x="2286000" y="1752600"/>
            <a:ext cx="1371600" cy="304800"/>
          </a:xfrm>
          <a:prstGeom prst="wedgeRectCallout">
            <a:avLst>
              <a:gd name="adj1" fmla="val -137866"/>
              <a:gd name="adj2" fmla="val -229850"/>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none" lIns="91440" tIns="45720" rIns="91440" bIns="45720" numCol="1" rtlCol="0" anchor="ctr" anchorCtr="0" compatLnSpc="1">
            <a:prstTxWarp prst="textNoShape">
              <a:avLst/>
            </a:prstTxWarp>
          </a:bodyPr>
          <a:lstStyle/>
          <a:p>
            <a:r>
              <a:rPr lang="en-GB" sz="1800" b="1" baseline="0" dirty="0" smtClean="0">
                <a:latin typeface="Segoe Script" pitchFamily="34" charset="0"/>
              </a:rPr>
              <a:t>condition</a:t>
            </a:r>
            <a:endParaRPr kumimoji="0" lang="en-GB" sz="1800" b="1" i="0" u="none" strike="noStrike" cap="none" normalizeH="0" baseline="-25000" dirty="0" smtClean="0">
              <a:ln>
                <a:noFill/>
              </a:ln>
              <a:solidFill>
                <a:schemeClr val="tx1"/>
              </a:solidFill>
              <a:effectLst/>
              <a:latin typeface="Segoe Script" pitchFamily="34" charset="0"/>
            </a:endParaRPr>
          </a:p>
        </p:txBody>
      </p:sp>
      <p:sp>
        <p:nvSpPr>
          <p:cNvPr id="7" name="Rectangular Callout 6"/>
          <p:cNvSpPr/>
          <p:nvPr/>
        </p:nvSpPr>
        <p:spPr bwMode="auto">
          <a:xfrm>
            <a:off x="2286000" y="2362200"/>
            <a:ext cx="1371600" cy="304800"/>
          </a:xfrm>
          <a:prstGeom prst="wedgeRectCallout">
            <a:avLst>
              <a:gd name="adj1" fmla="val -149494"/>
              <a:gd name="adj2" fmla="val -205431"/>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none" lIns="91440" tIns="45720" rIns="91440" bIns="45720" numCol="1" rtlCol="0" anchor="ctr" anchorCtr="0" compatLnSpc="1">
            <a:prstTxWarp prst="textNoShape">
              <a:avLst/>
            </a:prstTxWarp>
          </a:bodyPr>
          <a:lstStyle/>
          <a:p>
            <a:endParaRPr lang="en-GB" sz="1800" b="1" baseline="0" dirty="0" smtClean="0">
              <a:latin typeface="Segoe Script" pitchFamily="34" charset="0"/>
            </a:endParaRPr>
          </a:p>
          <a:p>
            <a:r>
              <a:rPr lang="en-GB" sz="1800" b="1" baseline="0" dirty="0" smtClean="0">
                <a:latin typeface="Segoe Script" pitchFamily="34" charset="0"/>
              </a:rPr>
              <a:t/>
            </a:r>
            <a:br>
              <a:rPr lang="en-GB" sz="1800" b="1" baseline="0" dirty="0" smtClean="0">
                <a:latin typeface="Segoe Script" pitchFamily="34" charset="0"/>
              </a:rPr>
            </a:br>
            <a:r>
              <a:rPr lang="en-GB" sz="1800" b="1" baseline="0" dirty="0" smtClean="0">
                <a:latin typeface="Segoe Script" pitchFamily="34" charset="0"/>
              </a:rPr>
              <a:t>brand</a:t>
            </a:r>
          </a:p>
          <a:p>
            <a:endParaRPr lang="en-GB" sz="1800" b="1" dirty="0" smtClean="0">
              <a:latin typeface="Segoe Script"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25000" dirty="0" smtClean="0">
              <a:ln>
                <a:noFill/>
              </a:ln>
              <a:solidFill>
                <a:schemeClr val="tx1"/>
              </a:solidFill>
              <a:effectLst/>
              <a:latin typeface="Segoe Script" pitchFamily="34" charset="0"/>
            </a:endParaRPr>
          </a:p>
        </p:txBody>
      </p:sp>
      <p:sp>
        <p:nvSpPr>
          <p:cNvPr id="8" name="Rectangular Callout 7"/>
          <p:cNvSpPr/>
          <p:nvPr/>
        </p:nvSpPr>
        <p:spPr bwMode="auto">
          <a:xfrm>
            <a:off x="2286000" y="2895600"/>
            <a:ext cx="1371600" cy="304800"/>
          </a:xfrm>
          <a:prstGeom prst="wedgeRectCallout">
            <a:avLst>
              <a:gd name="adj1" fmla="val -148719"/>
              <a:gd name="adj2" fmla="val -121710"/>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none" lIns="91440" tIns="45720" rIns="91440" bIns="45720" numCol="1" rtlCol="0" anchor="ctr" anchorCtr="0" compatLnSpc="1">
            <a:prstTxWarp prst="textNoShape">
              <a:avLst/>
            </a:prstTxWarp>
          </a:bodyPr>
          <a:lstStyle/>
          <a:p>
            <a:endParaRPr lang="en-GB" sz="1800" b="1" baseline="0" dirty="0" smtClean="0">
              <a:latin typeface="Segoe Script" pitchFamily="34" charset="0"/>
            </a:endParaRPr>
          </a:p>
          <a:p>
            <a:r>
              <a:rPr lang="en-GB" sz="1800" b="1" baseline="0" dirty="0" smtClean="0">
                <a:latin typeface="Segoe Script" pitchFamily="34" charset="0"/>
              </a:rPr>
              <a:t/>
            </a:r>
            <a:br>
              <a:rPr lang="en-GB" sz="1800" b="1" baseline="0" dirty="0" smtClean="0">
                <a:latin typeface="Segoe Script" pitchFamily="34" charset="0"/>
              </a:rPr>
            </a:br>
            <a:r>
              <a:rPr lang="en-GB" sz="1800" b="1" baseline="0" dirty="0" smtClean="0">
                <a:latin typeface="Segoe Script" pitchFamily="34" charset="0"/>
              </a:rPr>
              <a:t>model</a:t>
            </a:r>
          </a:p>
          <a:p>
            <a:endParaRPr lang="en-GB" sz="1800" b="1" dirty="0" smtClean="0">
              <a:latin typeface="Segoe Script"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25000" dirty="0" smtClean="0">
              <a:ln>
                <a:noFill/>
              </a:ln>
              <a:solidFill>
                <a:schemeClr val="tx1"/>
              </a:solidFill>
              <a:effectLst/>
              <a:latin typeface="Segoe Script" pitchFamily="34" charset="0"/>
            </a:endParaRPr>
          </a:p>
        </p:txBody>
      </p:sp>
      <p:sp>
        <p:nvSpPr>
          <p:cNvPr id="9" name="Rectangular Callout 8"/>
          <p:cNvSpPr/>
          <p:nvPr/>
        </p:nvSpPr>
        <p:spPr bwMode="auto">
          <a:xfrm>
            <a:off x="2286000" y="3505200"/>
            <a:ext cx="1371600" cy="304800"/>
          </a:xfrm>
          <a:prstGeom prst="wedgeRectCallout">
            <a:avLst>
              <a:gd name="adj1" fmla="val -117711"/>
              <a:gd name="adj2" fmla="val -24035"/>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none" lIns="91440" tIns="45720" rIns="91440" bIns="45720" numCol="1" rtlCol="0" anchor="ctr" anchorCtr="0" compatLnSpc="1">
            <a:prstTxWarp prst="textNoShape">
              <a:avLst/>
            </a:prstTxWarp>
          </a:bodyPr>
          <a:lstStyle/>
          <a:p>
            <a:r>
              <a:rPr lang="en-GB" sz="1800" b="1" baseline="0" dirty="0" smtClean="0">
                <a:latin typeface="Segoe Script" pitchFamily="34" charset="0"/>
              </a:rPr>
              <a:t>location</a:t>
            </a:r>
            <a:endParaRPr kumimoji="0" lang="en-GB" sz="1800" b="1" i="0" u="none" strike="noStrike" cap="none" normalizeH="0" baseline="-25000" dirty="0" smtClean="0">
              <a:ln>
                <a:noFill/>
              </a:ln>
              <a:solidFill>
                <a:schemeClr val="tx1"/>
              </a:solidFill>
              <a:effectLst/>
              <a:latin typeface="Segoe Script" pitchFamily="34" charset="0"/>
            </a:endParaRPr>
          </a:p>
        </p:txBody>
      </p:sp>
      <p:sp>
        <p:nvSpPr>
          <p:cNvPr id="10" name="Rectangular Callout 9"/>
          <p:cNvSpPr/>
          <p:nvPr/>
        </p:nvSpPr>
        <p:spPr bwMode="auto">
          <a:xfrm>
            <a:off x="2286000" y="4114800"/>
            <a:ext cx="1371600" cy="304800"/>
          </a:xfrm>
          <a:prstGeom prst="wedgeRectCallout">
            <a:avLst>
              <a:gd name="adj1" fmla="val -137091"/>
              <a:gd name="adj2" fmla="val 582942"/>
            </a:avLst>
          </a:prstGeom>
          <a:solidFill>
            <a:srgbClr val="FF0066"/>
          </a:solidFill>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none" lIns="91440" tIns="45720" rIns="91440" bIns="45720" numCol="1" rtlCol="0" anchor="ctr" anchorCtr="0" compatLnSpc="1">
            <a:prstTxWarp prst="textNoShape">
              <a:avLst/>
            </a:prstTxWarp>
          </a:bodyPr>
          <a:lstStyle/>
          <a:p>
            <a:r>
              <a:rPr lang="en-GB" sz="1800" b="1" baseline="0" dirty="0" smtClean="0">
                <a:latin typeface="Segoe Script" pitchFamily="34" charset="0"/>
              </a:rPr>
              <a:t>Guide</a:t>
            </a:r>
            <a:endParaRPr kumimoji="0" lang="en-GB" sz="1800" b="1" i="0" u="none" strike="noStrike" cap="none" normalizeH="0" baseline="-25000" dirty="0" smtClean="0">
              <a:ln>
                <a:noFill/>
              </a:ln>
              <a:solidFill>
                <a:schemeClr val="tx1"/>
              </a:solidFill>
              <a:effectLst/>
              <a:latin typeface="Segoe Script" pitchFamily="34" charset="0"/>
            </a:endParaRPr>
          </a:p>
        </p:txBody>
      </p:sp>
      <p:cxnSp>
        <p:nvCxnSpPr>
          <p:cNvPr id="14" name="Straight Arrow Connector 13"/>
          <p:cNvCxnSpPr>
            <a:stCxn id="6" idx="3"/>
          </p:cNvCxnSpPr>
          <p:nvPr/>
        </p:nvCxnSpPr>
        <p:spPr bwMode="auto">
          <a:xfrm>
            <a:off x="3657600" y="1905000"/>
            <a:ext cx="1524000" cy="1588"/>
          </a:xfrm>
          <a:prstGeom prst="straightConnector1">
            <a:avLst/>
          </a:prstGeom>
          <a:noFill/>
          <a:ln w="25400" cap="flat" cmpd="sng" algn="ctr">
            <a:solidFill>
              <a:schemeClr val="accent2"/>
            </a:solidFill>
            <a:prstDash val="solid"/>
            <a:round/>
            <a:headEnd type="none" w="med" len="med"/>
            <a:tailEnd type="arrow"/>
          </a:ln>
          <a:effectLst/>
        </p:spPr>
      </p:cxnSp>
      <p:cxnSp>
        <p:nvCxnSpPr>
          <p:cNvPr id="17" name="Straight Arrow Connector 16"/>
          <p:cNvCxnSpPr>
            <a:stCxn id="7" idx="3"/>
          </p:cNvCxnSpPr>
          <p:nvPr/>
        </p:nvCxnSpPr>
        <p:spPr bwMode="auto">
          <a:xfrm>
            <a:off x="3657600" y="2514600"/>
            <a:ext cx="2209800" cy="1588"/>
          </a:xfrm>
          <a:prstGeom prst="straightConnector1">
            <a:avLst/>
          </a:prstGeom>
          <a:noFill/>
          <a:ln w="25400" cap="flat" cmpd="sng" algn="ctr">
            <a:solidFill>
              <a:schemeClr val="accent2"/>
            </a:solidFill>
            <a:prstDash val="solid"/>
            <a:round/>
            <a:headEnd type="none" w="med" len="med"/>
            <a:tailEnd type="arrow"/>
          </a:ln>
          <a:effectLst/>
        </p:spPr>
      </p:cxnSp>
      <p:cxnSp>
        <p:nvCxnSpPr>
          <p:cNvPr id="20" name="Straight Arrow Connector 19"/>
          <p:cNvCxnSpPr/>
          <p:nvPr/>
        </p:nvCxnSpPr>
        <p:spPr bwMode="auto">
          <a:xfrm>
            <a:off x="3657600" y="3048000"/>
            <a:ext cx="2895600" cy="1588"/>
          </a:xfrm>
          <a:prstGeom prst="straightConnector1">
            <a:avLst/>
          </a:prstGeom>
          <a:noFill/>
          <a:ln w="25400" cap="flat" cmpd="sng" algn="ctr">
            <a:solidFill>
              <a:schemeClr val="accent2"/>
            </a:solidFill>
            <a:prstDash val="solid"/>
            <a:round/>
            <a:headEnd type="none" w="med" len="med"/>
            <a:tailEnd type="arrow"/>
          </a:ln>
          <a:effectLst/>
        </p:spPr>
      </p:cxnSp>
      <p:cxnSp>
        <p:nvCxnSpPr>
          <p:cNvPr id="25" name="Straight Arrow Connector 24"/>
          <p:cNvCxnSpPr/>
          <p:nvPr/>
        </p:nvCxnSpPr>
        <p:spPr bwMode="auto">
          <a:xfrm>
            <a:off x="3657600" y="3657600"/>
            <a:ext cx="4191000" cy="1588"/>
          </a:xfrm>
          <a:prstGeom prst="straightConnector1">
            <a:avLst/>
          </a:prstGeom>
          <a:noFill/>
          <a:ln w="25400" cap="flat" cmpd="sng" algn="ctr">
            <a:solidFill>
              <a:schemeClr val="accent2"/>
            </a:solidFill>
            <a:prstDash val="solid"/>
            <a:round/>
            <a:headEnd type="none" w="med" len="med"/>
            <a:tailEnd type="arrow"/>
          </a:ln>
          <a:effectLst/>
        </p:spPr>
      </p:cxnSp>
      <p:sp>
        <p:nvSpPr>
          <p:cNvPr id="27" name="Explosion 2 26"/>
          <p:cNvSpPr/>
          <p:nvPr/>
        </p:nvSpPr>
        <p:spPr bwMode="auto">
          <a:xfrm>
            <a:off x="2819400" y="4114800"/>
            <a:ext cx="1600200" cy="990600"/>
          </a:xfrm>
          <a:prstGeom prst="irregularSeal2">
            <a:avLst/>
          </a:prstGeom>
          <a:solidFill>
            <a:schemeClr val="bg1"/>
          </a:solidFill>
          <a:ln w="25400" cap="flat" cmpd="sng" algn="ctr">
            <a:solidFill>
              <a:srgbClr val="FF66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Arial" charset="0"/>
              </a:rPr>
              <a:t>NEW!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2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DO I BUILD KEYWORD CATEGORIES?</a:t>
            </a:r>
            <a:endParaRPr lang="en-GB"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676400"/>
            <a:ext cx="2332814"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1676401"/>
            <a:ext cx="2318156"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1676402"/>
            <a:ext cx="2362200" cy="1785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1" y="3581400"/>
            <a:ext cx="2332814" cy="1759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6600" y="3581400"/>
            <a:ext cx="2345494" cy="1759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15000" y="3581400"/>
            <a:ext cx="2362200" cy="1789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0" y="6197025"/>
            <a:ext cx="9144000" cy="584775"/>
          </a:xfrm>
          <a:prstGeom prst="rect">
            <a:avLst/>
          </a:prstGeom>
          <a:noFill/>
        </p:spPr>
        <p:txBody>
          <a:bodyPr wrap="square" rtlCol="0">
            <a:spAutoFit/>
          </a:bodyPr>
          <a:lstStyle/>
          <a:p>
            <a:r>
              <a:rPr lang="en-GB" b="1" baseline="0" dirty="0" smtClean="0">
                <a:solidFill>
                  <a:schemeClr val="bg1"/>
                </a:solidFill>
              </a:rPr>
              <a:t>You’ll need to make sure you can do this</a:t>
            </a:r>
            <a:r>
              <a:rPr lang="en-GB" b="1" baseline="0" dirty="0">
                <a:solidFill>
                  <a:schemeClr val="bg1"/>
                </a:solidFill>
              </a:rPr>
              <a:t>: </a:t>
            </a:r>
            <a:r>
              <a:rPr lang="en-GB" b="1" baseline="0" dirty="0">
                <a:solidFill>
                  <a:schemeClr val="bg1"/>
                </a:solidFill>
                <a:hlinkClick r:id="rId8"/>
              </a:rPr>
              <a:t>http://seogadget.co.uk/how-to-make-a-pivot-table-and-chart-in-excel</a:t>
            </a:r>
            <a:r>
              <a:rPr lang="en-GB" b="1" baseline="0" dirty="0" smtClean="0">
                <a:solidFill>
                  <a:schemeClr val="bg1"/>
                </a:solidFill>
                <a:hlinkClick r:id="rId8"/>
              </a:rPr>
              <a:t>/</a:t>
            </a:r>
            <a:r>
              <a:rPr lang="en-GB" b="1" baseline="0" dirty="0" smtClean="0">
                <a:solidFill>
                  <a:schemeClr val="bg1"/>
                </a:solidFill>
              </a:rPr>
              <a:t> </a:t>
            </a:r>
            <a:endParaRPr lang="en-GB" b="1" baseline="0" dirty="0">
              <a:solidFill>
                <a:schemeClr val="bg1"/>
              </a:solidFill>
            </a:endParaRPr>
          </a:p>
        </p:txBody>
      </p:sp>
    </p:spTree>
    <p:extLst>
      <p:ext uri="{BB962C8B-B14F-4D97-AF65-F5344CB8AC3E}">
        <p14:creationId xmlns:p14="http://schemas.microsoft.com/office/powerpoint/2010/main" val="32248728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MORE Awesome Excel Queries</a:t>
            </a:r>
            <a:endParaRPr lang="en-GB" dirty="0"/>
          </a:p>
        </p:txBody>
      </p:sp>
      <p:sp>
        <p:nvSpPr>
          <p:cNvPr id="3" name="Content Placeholder 2"/>
          <p:cNvSpPr>
            <a:spLocks noGrp="1"/>
          </p:cNvSpPr>
          <p:nvPr>
            <p:ph idx="1"/>
          </p:nvPr>
        </p:nvSpPr>
        <p:spPr/>
        <p:txBody>
          <a:bodyPr/>
          <a:lstStyle/>
          <a:p>
            <a:pPr>
              <a:buNone/>
            </a:pPr>
            <a:r>
              <a:rPr lang="en-GB" b="1" dirty="0" smtClean="0">
                <a:latin typeface="Consolas" pitchFamily="49" charset="0"/>
                <a:cs typeface="Consolas" pitchFamily="49" charset="0"/>
              </a:rPr>
              <a:t>FIND()</a:t>
            </a:r>
            <a:r>
              <a:rPr lang="en-GB" dirty="0" smtClean="0">
                <a:latin typeface="Consolas" pitchFamily="49" charset="0"/>
                <a:cs typeface="Consolas" pitchFamily="49" charset="0"/>
              </a:rPr>
              <a:t/>
            </a:r>
            <a:br>
              <a:rPr lang="en-GB" dirty="0" smtClean="0">
                <a:latin typeface="Consolas" pitchFamily="49" charset="0"/>
                <a:cs typeface="Consolas" pitchFamily="49" charset="0"/>
              </a:rPr>
            </a:br>
            <a:r>
              <a:rPr lang="en-GB" dirty="0" smtClean="0">
                <a:solidFill>
                  <a:schemeClr val="bg1">
                    <a:lumMod val="65000"/>
                  </a:schemeClr>
                </a:solidFill>
                <a:latin typeface="Consolas" pitchFamily="49" charset="0"/>
                <a:cs typeface="Consolas" pitchFamily="49" charset="0"/>
              </a:rPr>
              <a:t>find text within text – this will give you the start number of the string of characters you’re looking for</a:t>
            </a:r>
          </a:p>
          <a:p>
            <a:pPr>
              <a:buNone/>
            </a:pPr>
            <a:r>
              <a:rPr lang="en-GB" b="1" dirty="0" smtClean="0">
                <a:latin typeface="Consolas" pitchFamily="49" charset="0"/>
                <a:cs typeface="Consolas" pitchFamily="49" charset="0"/>
              </a:rPr>
              <a:t>ISNUMBER()</a:t>
            </a:r>
            <a:r>
              <a:rPr lang="en-GB" dirty="0" smtClean="0">
                <a:latin typeface="Consolas" pitchFamily="49" charset="0"/>
                <a:cs typeface="Consolas" pitchFamily="49" charset="0"/>
              </a:rPr>
              <a:t/>
            </a:r>
            <a:br>
              <a:rPr lang="en-GB" dirty="0" smtClean="0">
                <a:latin typeface="Consolas" pitchFamily="49" charset="0"/>
                <a:cs typeface="Consolas" pitchFamily="49" charset="0"/>
              </a:rPr>
            </a:br>
            <a:r>
              <a:rPr lang="en-GB" dirty="0" smtClean="0">
                <a:solidFill>
                  <a:schemeClr val="bg1">
                    <a:lumMod val="65000"/>
                  </a:schemeClr>
                </a:solidFill>
                <a:latin typeface="Consolas" pitchFamily="49" charset="0"/>
                <a:cs typeface="Consolas" pitchFamily="49" charset="0"/>
              </a:rPr>
              <a:t>check whether a value is a number and return a false if there’s no value and true if there is</a:t>
            </a:r>
          </a:p>
          <a:p>
            <a:endParaRPr lang="en-GB" dirty="0"/>
          </a:p>
        </p:txBody>
      </p:sp>
      <p:sp>
        <p:nvSpPr>
          <p:cNvPr id="4" name="TextBox 3"/>
          <p:cNvSpPr txBox="1"/>
          <p:nvPr/>
        </p:nvSpPr>
        <p:spPr>
          <a:xfrm>
            <a:off x="0" y="6197025"/>
            <a:ext cx="9144000" cy="584775"/>
          </a:xfrm>
          <a:prstGeom prst="rect">
            <a:avLst/>
          </a:prstGeom>
          <a:noFill/>
        </p:spPr>
        <p:txBody>
          <a:bodyPr wrap="square" rtlCol="0">
            <a:spAutoFit/>
          </a:bodyPr>
          <a:lstStyle/>
          <a:p>
            <a:r>
              <a:rPr lang="en-GB" b="1" baseline="0" dirty="0" smtClean="0">
                <a:solidFill>
                  <a:schemeClr val="bg1"/>
                </a:solidFill>
              </a:rPr>
              <a:t>The trick with any Excel query is to play with each individual query string in turn. That way, when you build a nested query – you’ll know what to do if you need to debug</a:t>
            </a:r>
            <a:endParaRPr lang="en-GB" b="1" baseline="0" dirty="0">
              <a:solidFill>
                <a:schemeClr val="bg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One Query to rule them all</a:t>
            </a:r>
            <a:endParaRPr lang="en-GB" dirty="0"/>
          </a:p>
        </p:txBody>
      </p:sp>
      <p:sp>
        <p:nvSpPr>
          <p:cNvPr id="4" name="TextBox 3"/>
          <p:cNvSpPr txBox="1"/>
          <p:nvPr/>
        </p:nvSpPr>
        <p:spPr>
          <a:xfrm>
            <a:off x="0" y="6197025"/>
            <a:ext cx="9144000" cy="584775"/>
          </a:xfrm>
          <a:prstGeom prst="rect">
            <a:avLst/>
          </a:prstGeom>
          <a:noFill/>
        </p:spPr>
        <p:txBody>
          <a:bodyPr wrap="square" rtlCol="0">
            <a:spAutoFit/>
          </a:bodyPr>
          <a:lstStyle/>
          <a:p>
            <a:r>
              <a:rPr lang="en-GB" b="1" baseline="0" dirty="0" smtClean="0">
                <a:solidFill>
                  <a:schemeClr val="bg1"/>
                </a:solidFill>
              </a:rPr>
              <a:t>Our query checks across an array for strings that can be found in the keyword in cell A2. The output uses the column name to return a easy to understand label.</a:t>
            </a:r>
            <a:endParaRPr lang="en-GB" b="1" baseline="0" dirty="0">
              <a:solidFill>
                <a:schemeClr val="bg1"/>
              </a:solidFill>
            </a:endParaRPr>
          </a:p>
        </p:txBody>
      </p:sp>
      <p:sp>
        <p:nvSpPr>
          <p:cNvPr id="5" name="Rectangle 4"/>
          <p:cNvSpPr/>
          <p:nvPr/>
        </p:nvSpPr>
        <p:spPr>
          <a:xfrm>
            <a:off x="115372" y="1630898"/>
            <a:ext cx="8913274" cy="338554"/>
          </a:xfrm>
          <a:prstGeom prst="rect">
            <a:avLst/>
          </a:prstGeom>
        </p:spPr>
        <p:txBody>
          <a:bodyPr wrap="none">
            <a:spAutoFit/>
          </a:bodyPr>
          <a:lstStyle/>
          <a:p>
            <a:r>
              <a:rPr lang="en-GB" sz="2400" dirty="0"/>
              <a:t>=IF(SUM(NOT(ISERROR(FIND('KW </a:t>
            </a:r>
            <a:r>
              <a:rPr lang="en-GB" sz="2400" dirty="0" err="1"/>
              <a:t>TYpes</a:t>
            </a:r>
            <a:r>
              <a:rPr lang="en-GB" sz="2400" dirty="0"/>
              <a:t>'!$A$2:$A$4,$A2)))*1)&gt;0,C$1,"Non-"&amp;LOWER(C$1))</a:t>
            </a:r>
          </a:p>
        </p:txBody>
      </p:sp>
      <p:grpSp>
        <p:nvGrpSpPr>
          <p:cNvPr id="16" name="Group 15"/>
          <p:cNvGrpSpPr/>
          <p:nvPr/>
        </p:nvGrpSpPr>
        <p:grpSpPr>
          <a:xfrm>
            <a:off x="3276600" y="2286000"/>
            <a:ext cx="1828800" cy="2209800"/>
            <a:chOff x="3276600" y="2286000"/>
            <a:chExt cx="1828800" cy="2209800"/>
          </a:xfrm>
        </p:grpSpPr>
        <p:sp>
          <p:nvSpPr>
            <p:cNvPr id="6" name="Rectangular Callout 5"/>
            <p:cNvSpPr/>
            <p:nvPr/>
          </p:nvSpPr>
          <p:spPr bwMode="auto">
            <a:xfrm>
              <a:off x="3810000" y="3886200"/>
              <a:ext cx="1143000" cy="609600"/>
            </a:xfrm>
            <a:prstGeom prst="wedgeRectCallout">
              <a:avLst>
                <a:gd name="adj1" fmla="val -17190"/>
                <a:gd name="adj2" fmla="val -242059"/>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none" lIns="91440" tIns="45720" rIns="91440" bIns="45720" numCol="1" rtlCol="0" anchor="ctr" anchorCtr="0" compatLnSpc="1">
              <a:prstTxWarp prst="textNoShape">
                <a:avLst/>
              </a:prstTxWarp>
            </a:bodyPr>
            <a:lstStyle/>
            <a:p>
              <a:r>
                <a:rPr lang="en-GB" sz="1400" b="1" baseline="0" dirty="0" smtClean="0"/>
                <a:t>of anything in </a:t>
              </a:r>
              <a:br>
                <a:rPr lang="en-GB" sz="1400" b="1" baseline="0" dirty="0" smtClean="0"/>
              </a:br>
              <a:r>
                <a:rPr lang="en-GB" sz="1400" b="1" baseline="0" dirty="0" smtClean="0"/>
                <a:t>this range</a:t>
              </a:r>
              <a:endParaRPr kumimoji="0" lang="en-GB" sz="1400" b="1" i="0" u="none" strike="noStrike" cap="none" normalizeH="0" baseline="-25000" dirty="0" smtClean="0">
                <a:ln>
                  <a:noFill/>
                </a:ln>
                <a:solidFill>
                  <a:schemeClr val="tx1"/>
                </a:solidFill>
                <a:effectLst/>
              </a:endParaRPr>
            </a:p>
          </p:txBody>
        </p:sp>
        <p:sp>
          <p:nvSpPr>
            <p:cNvPr id="7" name="Right Brace 6"/>
            <p:cNvSpPr/>
            <p:nvPr/>
          </p:nvSpPr>
          <p:spPr bwMode="auto">
            <a:xfrm rot="5400000">
              <a:off x="4038600" y="1524000"/>
              <a:ext cx="304800" cy="1828800"/>
            </a:xfrm>
            <a:prstGeom prst="rightBrace">
              <a:avLst>
                <a:gd name="adj1" fmla="val 0"/>
                <a:gd name="adj2" fmla="val 50000"/>
              </a:avLst>
            </a:prstGeom>
            <a:noFill/>
            <a:ln w="50800" cap="flat" cmpd="sng" algn="ctr">
              <a:solidFill>
                <a:srgbClr val="FF66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25000" smtClean="0">
                <a:ln>
                  <a:noFill/>
                </a:ln>
                <a:solidFill>
                  <a:schemeClr val="tx1"/>
                </a:solidFill>
                <a:effectLst/>
                <a:latin typeface="Arial" charset="0"/>
              </a:endParaRPr>
            </a:p>
          </p:txBody>
        </p:sp>
      </p:grpSp>
      <p:grpSp>
        <p:nvGrpSpPr>
          <p:cNvPr id="17" name="Group 16"/>
          <p:cNvGrpSpPr/>
          <p:nvPr/>
        </p:nvGrpSpPr>
        <p:grpSpPr>
          <a:xfrm>
            <a:off x="5242034" y="2286000"/>
            <a:ext cx="1539766" cy="1524000"/>
            <a:chOff x="5242034" y="2286000"/>
            <a:chExt cx="1539766" cy="1524000"/>
          </a:xfrm>
        </p:grpSpPr>
        <p:sp>
          <p:nvSpPr>
            <p:cNvPr id="8" name="Rectangular Callout 7"/>
            <p:cNvSpPr/>
            <p:nvPr/>
          </p:nvSpPr>
          <p:spPr bwMode="auto">
            <a:xfrm>
              <a:off x="5394434" y="3352800"/>
              <a:ext cx="1387366" cy="457200"/>
            </a:xfrm>
            <a:prstGeom prst="wedgeRectCallout">
              <a:avLst>
                <a:gd name="adj1" fmla="val -40024"/>
                <a:gd name="adj2" fmla="val -189151"/>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none" lIns="91440" tIns="45720" rIns="91440" bIns="45720" numCol="1" rtlCol="0" anchor="ctr" anchorCtr="0" compatLnSpc="1">
              <a:prstTxWarp prst="textNoShape">
                <a:avLst/>
              </a:prstTxWarp>
            </a:bodyPr>
            <a:lstStyle/>
            <a:p>
              <a:r>
                <a:rPr lang="en-GB" sz="1400" b="1" baseline="0" dirty="0" smtClean="0"/>
                <a:t>found in this cell</a:t>
              </a:r>
              <a:endParaRPr kumimoji="0" lang="en-GB" sz="1400" b="1" i="0" u="none" strike="noStrike" cap="none" normalizeH="0" baseline="-25000" dirty="0" smtClean="0">
                <a:ln>
                  <a:noFill/>
                </a:ln>
                <a:solidFill>
                  <a:schemeClr val="tx1"/>
                </a:solidFill>
                <a:effectLst/>
              </a:endParaRPr>
            </a:p>
          </p:txBody>
        </p:sp>
        <p:sp>
          <p:nvSpPr>
            <p:cNvPr id="9" name="Right Brace 8"/>
            <p:cNvSpPr/>
            <p:nvPr/>
          </p:nvSpPr>
          <p:spPr bwMode="auto">
            <a:xfrm rot="5400000">
              <a:off x="5356334" y="2171700"/>
              <a:ext cx="304800" cy="533400"/>
            </a:xfrm>
            <a:prstGeom prst="rightBrace">
              <a:avLst>
                <a:gd name="adj1" fmla="val 0"/>
                <a:gd name="adj2" fmla="val 50000"/>
              </a:avLst>
            </a:prstGeom>
            <a:noFill/>
            <a:ln w="50800" cap="flat" cmpd="sng" algn="ctr">
              <a:solidFill>
                <a:srgbClr val="FF66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25000" smtClean="0">
                <a:ln>
                  <a:noFill/>
                </a:ln>
                <a:solidFill>
                  <a:schemeClr val="tx1"/>
                </a:solidFill>
                <a:effectLst/>
                <a:latin typeface="Arial" charset="0"/>
              </a:endParaRPr>
            </a:p>
          </p:txBody>
        </p:sp>
      </p:grpSp>
      <p:grpSp>
        <p:nvGrpSpPr>
          <p:cNvPr id="3" name="Group 2"/>
          <p:cNvGrpSpPr/>
          <p:nvPr/>
        </p:nvGrpSpPr>
        <p:grpSpPr>
          <a:xfrm>
            <a:off x="2514600" y="2286000"/>
            <a:ext cx="1182414" cy="2209800"/>
            <a:chOff x="2514600" y="2286000"/>
            <a:chExt cx="1182414" cy="2209800"/>
          </a:xfrm>
        </p:grpSpPr>
        <p:sp>
          <p:nvSpPr>
            <p:cNvPr id="10" name="Rectangular Callout 9"/>
            <p:cNvSpPr/>
            <p:nvPr/>
          </p:nvSpPr>
          <p:spPr bwMode="auto">
            <a:xfrm>
              <a:off x="2590800" y="3886200"/>
              <a:ext cx="1106214" cy="609600"/>
            </a:xfrm>
            <a:prstGeom prst="wedgeRectCallout">
              <a:avLst>
                <a:gd name="adj1" fmla="val -28772"/>
                <a:gd name="adj2" fmla="val -243803"/>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none" lIns="91440" tIns="45720" rIns="91440" bIns="45720" numCol="1" rtlCol="0" anchor="ctr" anchorCtr="0" compatLnSpc="1">
              <a:prstTxWarp prst="textNoShape">
                <a:avLst/>
              </a:prstTxWarp>
            </a:bodyPr>
            <a:lstStyle/>
            <a:p>
              <a:r>
                <a:rPr lang="en-GB" sz="1400" b="1" baseline="0" dirty="0" smtClean="0"/>
                <a:t>Return a start</a:t>
              </a:r>
            </a:p>
            <a:p>
              <a:r>
                <a:rPr kumimoji="0" lang="en-GB" sz="1400" b="1" i="0" u="none" strike="noStrike" cap="none" normalizeH="0" baseline="0" dirty="0" smtClean="0">
                  <a:ln>
                    <a:noFill/>
                  </a:ln>
                  <a:solidFill>
                    <a:schemeClr val="tx1"/>
                  </a:solidFill>
                  <a:effectLst/>
                </a:rPr>
                <a:t>position</a:t>
              </a:r>
              <a:endParaRPr kumimoji="0" lang="en-GB" sz="1400" b="1" i="0" u="none" strike="noStrike" cap="none" normalizeH="0" baseline="-25000" dirty="0" smtClean="0">
                <a:ln>
                  <a:noFill/>
                </a:ln>
                <a:solidFill>
                  <a:schemeClr val="tx1"/>
                </a:solidFill>
                <a:effectLst/>
              </a:endParaRPr>
            </a:p>
          </p:txBody>
        </p:sp>
        <p:sp>
          <p:nvSpPr>
            <p:cNvPr id="11" name="Right Brace 10"/>
            <p:cNvSpPr/>
            <p:nvPr/>
          </p:nvSpPr>
          <p:spPr bwMode="auto">
            <a:xfrm rot="5400000">
              <a:off x="2667000" y="2133600"/>
              <a:ext cx="304800" cy="609600"/>
            </a:xfrm>
            <a:prstGeom prst="rightBrace">
              <a:avLst>
                <a:gd name="adj1" fmla="val 0"/>
                <a:gd name="adj2" fmla="val 50000"/>
              </a:avLst>
            </a:prstGeom>
            <a:noFill/>
            <a:ln w="50800" cap="flat" cmpd="sng" algn="ctr">
              <a:solidFill>
                <a:srgbClr val="FF66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25000" smtClean="0">
                <a:ln>
                  <a:noFill/>
                </a:ln>
                <a:solidFill>
                  <a:schemeClr val="tx1"/>
                </a:solidFill>
                <a:effectLst/>
                <a:latin typeface="Arial" charset="0"/>
              </a:endParaRPr>
            </a:p>
          </p:txBody>
        </p:sp>
      </p:grpSp>
      <p:grpSp>
        <p:nvGrpSpPr>
          <p:cNvPr id="18" name="Group 17"/>
          <p:cNvGrpSpPr/>
          <p:nvPr/>
        </p:nvGrpSpPr>
        <p:grpSpPr>
          <a:xfrm>
            <a:off x="6553200" y="2286000"/>
            <a:ext cx="2438400" cy="2286000"/>
            <a:chOff x="6553200" y="2286000"/>
            <a:chExt cx="2438400" cy="2286000"/>
          </a:xfrm>
        </p:grpSpPr>
        <p:sp>
          <p:nvSpPr>
            <p:cNvPr id="14" name="Right Brace 13"/>
            <p:cNvSpPr/>
            <p:nvPr/>
          </p:nvSpPr>
          <p:spPr bwMode="auto">
            <a:xfrm rot="5400000">
              <a:off x="7429500" y="1409700"/>
              <a:ext cx="381000" cy="2133600"/>
            </a:xfrm>
            <a:prstGeom prst="rightBrace">
              <a:avLst>
                <a:gd name="adj1" fmla="val 0"/>
                <a:gd name="adj2" fmla="val 50000"/>
              </a:avLst>
            </a:prstGeom>
            <a:noFill/>
            <a:ln w="50800" cap="flat" cmpd="sng" algn="ctr">
              <a:solidFill>
                <a:srgbClr val="FF66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25000" smtClean="0">
                <a:ln>
                  <a:noFill/>
                </a:ln>
                <a:solidFill>
                  <a:schemeClr val="tx1"/>
                </a:solidFill>
                <a:effectLst/>
                <a:latin typeface="Arial" charset="0"/>
              </a:endParaRPr>
            </a:p>
          </p:txBody>
        </p:sp>
        <p:sp>
          <p:nvSpPr>
            <p:cNvPr id="15" name="Rectangular Callout 14"/>
            <p:cNvSpPr/>
            <p:nvPr/>
          </p:nvSpPr>
          <p:spPr bwMode="auto">
            <a:xfrm>
              <a:off x="7162800" y="3962400"/>
              <a:ext cx="1828800" cy="609600"/>
            </a:xfrm>
            <a:prstGeom prst="wedgeRectCallout">
              <a:avLst>
                <a:gd name="adj1" fmla="val -24933"/>
                <a:gd name="adj2" fmla="val -243803"/>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none" lIns="91440" tIns="45720" rIns="91440" bIns="45720" numCol="1" rtlCol="0" anchor="ctr" anchorCtr="0" compatLnSpc="1">
              <a:prstTxWarp prst="textNoShape">
                <a:avLst/>
              </a:prstTxWarp>
            </a:bodyPr>
            <a:lstStyle/>
            <a:p>
              <a:r>
                <a:rPr lang="en-GB" sz="1400" b="1" baseline="0" dirty="0" smtClean="0"/>
                <a:t>Prettify the</a:t>
              </a:r>
              <a:br>
                <a:rPr lang="en-GB" sz="1400" b="1" baseline="0" dirty="0" smtClean="0"/>
              </a:br>
              <a:r>
                <a:rPr lang="en-GB" sz="1400" b="1" baseline="0" dirty="0" smtClean="0"/>
                <a:t>output</a:t>
              </a:r>
              <a:endParaRPr kumimoji="0" lang="en-GB" sz="1400" b="1" i="0" u="none" strike="noStrike" cap="none" normalizeH="0" baseline="-25000" dirty="0" smtClean="0">
                <a:ln>
                  <a:noFill/>
                </a:ln>
                <a:solidFill>
                  <a:schemeClr val="tx1"/>
                </a:solidFill>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Step 1: Create a Column</a:t>
            </a:r>
            <a:endParaRPr lang="en-GB" dirty="0"/>
          </a:p>
        </p:txBody>
      </p:sp>
      <p:pic>
        <p:nvPicPr>
          <p:cNvPr id="52226" name="Picture 2"/>
          <p:cNvPicPr>
            <a:picLocks noChangeAspect="1" noChangeArrowheads="1"/>
          </p:cNvPicPr>
          <p:nvPr/>
        </p:nvPicPr>
        <p:blipFill>
          <a:blip r:embed="rId2" cstate="print"/>
          <a:srcRect/>
          <a:stretch>
            <a:fillRect/>
          </a:stretch>
        </p:blipFill>
        <p:spPr bwMode="auto">
          <a:xfrm>
            <a:off x="1219200" y="2286000"/>
            <a:ext cx="6347330" cy="2090738"/>
          </a:xfrm>
          <a:prstGeom prst="rect">
            <a:avLst/>
          </a:prstGeom>
          <a:noFill/>
          <a:ln w="9525">
            <a:noFill/>
            <a:miter lim="800000"/>
            <a:headEnd/>
            <a:tailEnd/>
          </a:ln>
        </p:spPr>
      </p:pic>
      <p:sp>
        <p:nvSpPr>
          <p:cNvPr id="5" name="TextBox 4"/>
          <p:cNvSpPr txBox="1"/>
          <p:nvPr/>
        </p:nvSpPr>
        <p:spPr>
          <a:xfrm>
            <a:off x="0" y="6197025"/>
            <a:ext cx="9144000" cy="338554"/>
          </a:xfrm>
          <a:prstGeom prst="rect">
            <a:avLst/>
          </a:prstGeom>
          <a:noFill/>
        </p:spPr>
        <p:txBody>
          <a:bodyPr wrap="square" rtlCol="0">
            <a:spAutoFit/>
          </a:bodyPr>
          <a:lstStyle/>
          <a:p>
            <a:r>
              <a:rPr lang="en-GB" b="1" baseline="0" dirty="0" smtClean="0">
                <a:solidFill>
                  <a:schemeClr val="bg1"/>
                </a:solidFill>
              </a:rPr>
              <a:t>Create a table column in your main table</a:t>
            </a:r>
            <a:endParaRPr lang="en-GB" b="1" baseline="0" dirty="0">
              <a:solidFill>
                <a:schemeClr val="bg1"/>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3"/>
          <p:cNvPicPr>
            <a:picLocks noChangeAspect="1" noChangeArrowheads="1"/>
          </p:cNvPicPr>
          <p:nvPr/>
        </p:nvPicPr>
        <p:blipFill>
          <a:blip r:embed="rId2" cstate="print"/>
          <a:srcRect/>
          <a:stretch>
            <a:fillRect/>
          </a:stretch>
        </p:blipFill>
        <p:spPr bwMode="auto">
          <a:xfrm>
            <a:off x="151033" y="1447800"/>
            <a:ext cx="8916767" cy="2286000"/>
          </a:xfrm>
          <a:prstGeom prst="rect">
            <a:avLst/>
          </a:prstGeom>
          <a:noFill/>
          <a:ln w="9525">
            <a:noFill/>
            <a:miter lim="800000"/>
            <a:headEnd/>
            <a:tailEnd/>
          </a:ln>
        </p:spPr>
      </p:pic>
      <p:sp>
        <p:nvSpPr>
          <p:cNvPr id="2" name="Title 1"/>
          <p:cNvSpPr>
            <a:spLocks noGrp="1"/>
          </p:cNvSpPr>
          <p:nvPr>
            <p:ph type="title"/>
          </p:nvPr>
        </p:nvSpPr>
        <p:spPr/>
        <p:txBody>
          <a:bodyPr/>
          <a:lstStyle/>
          <a:p>
            <a:r>
              <a:rPr lang="en-GB" dirty="0" smtClean="0"/>
              <a:t>Step 2: Add the Formula</a:t>
            </a:r>
            <a:endParaRPr lang="en-GB" dirty="0"/>
          </a:p>
        </p:txBody>
      </p:sp>
      <p:sp>
        <p:nvSpPr>
          <p:cNvPr id="5" name="Rectangle 4"/>
          <p:cNvSpPr/>
          <p:nvPr/>
        </p:nvSpPr>
        <p:spPr bwMode="auto">
          <a:xfrm>
            <a:off x="5257800" y="2133600"/>
            <a:ext cx="3733800" cy="457200"/>
          </a:xfrm>
          <a:prstGeom prst="rect">
            <a:avLst/>
          </a:prstGeom>
          <a:no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25000" smtClean="0">
              <a:ln>
                <a:noFill/>
              </a:ln>
              <a:solidFill>
                <a:schemeClr val="tx1"/>
              </a:solidFill>
              <a:effectLst/>
              <a:latin typeface="Arial" charset="0"/>
            </a:endParaRPr>
          </a:p>
        </p:txBody>
      </p:sp>
      <p:cxnSp>
        <p:nvCxnSpPr>
          <p:cNvPr id="8" name="Straight Arrow Connector 7"/>
          <p:cNvCxnSpPr/>
          <p:nvPr/>
        </p:nvCxnSpPr>
        <p:spPr bwMode="auto">
          <a:xfrm>
            <a:off x="4038600" y="1905000"/>
            <a:ext cx="1219200" cy="228600"/>
          </a:xfrm>
          <a:prstGeom prst="straightConnector1">
            <a:avLst/>
          </a:prstGeom>
          <a:noFill/>
          <a:ln w="38100" cap="flat" cmpd="sng" algn="ctr">
            <a:solidFill>
              <a:schemeClr val="accent2"/>
            </a:solidFill>
            <a:prstDash val="solid"/>
            <a:round/>
            <a:headEnd type="none" w="med" len="med"/>
            <a:tailEnd type="arrow"/>
          </a:ln>
          <a:effectLst/>
        </p:spPr>
      </p:cxnSp>
      <p:sp>
        <p:nvSpPr>
          <p:cNvPr id="11" name="Rectangle 10"/>
          <p:cNvSpPr/>
          <p:nvPr/>
        </p:nvSpPr>
        <p:spPr bwMode="auto">
          <a:xfrm>
            <a:off x="2590800" y="1752600"/>
            <a:ext cx="609600" cy="304800"/>
          </a:xfrm>
          <a:prstGeom prst="rect">
            <a:avLst/>
          </a:prstGeom>
          <a:no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25000" smtClean="0">
              <a:ln>
                <a:noFill/>
              </a:ln>
              <a:solidFill>
                <a:schemeClr val="tx1"/>
              </a:solidFill>
              <a:effectLst/>
              <a:latin typeface="Arial" charset="0"/>
            </a:endParaRPr>
          </a:p>
        </p:txBody>
      </p:sp>
      <p:sp>
        <p:nvSpPr>
          <p:cNvPr id="12" name="TextBox 11"/>
          <p:cNvSpPr txBox="1"/>
          <p:nvPr/>
        </p:nvSpPr>
        <p:spPr>
          <a:xfrm>
            <a:off x="0" y="6197025"/>
            <a:ext cx="9144000" cy="584775"/>
          </a:xfrm>
          <a:prstGeom prst="rect">
            <a:avLst/>
          </a:prstGeom>
          <a:noFill/>
        </p:spPr>
        <p:txBody>
          <a:bodyPr wrap="square" rtlCol="0">
            <a:spAutoFit/>
          </a:bodyPr>
          <a:lstStyle/>
          <a:p>
            <a:r>
              <a:rPr lang="en-GB" b="1" baseline="0" dirty="0" smtClean="0">
                <a:solidFill>
                  <a:schemeClr val="bg1"/>
                </a:solidFill>
              </a:rPr>
              <a:t>Paste the formula into your table. Make sure the column reference (“H”) matches in the formula. Highlight the “[ARRAY]” section and click the “KW TYPES” tab</a:t>
            </a:r>
            <a:endParaRPr lang="en-GB" b="1" baseline="0" dirty="0">
              <a:solidFill>
                <a:schemeClr val="bg1"/>
              </a:solidFill>
            </a:endParaRPr>
          </a:p>
        </p:txBody>
      </p:sp>
      <p:pic>
        <p:nvPicPr>
          <p:cNvPr id="53252" name="Picture 4"/>
          <p:cNvPicPr>
            <a:picLocks noChangeAspect="1" noChangeArrowheads="1"/>
          </p:cNvPicPr>
          <p:nvPr/>
        </p:nvPicPr>
        <p:blipFill>
          <a:blip r:embed="rId3" cstate="print"/>
          <a:srcRect/>
          <a:stretch>
            <a:fillRect/>
          </a:stretch>
        </p:blipFill>
        <p:spPr bwMode="auto">
          <a:xfrm>
            <a:off x="152400" y="4953000"/>
            <a:ext cx="4286250" cy="190500"/>
          </a:xfrm>
          <a:prstGeom prst="rect">
            <a:avLst/>
          </a:prstGeom>
          <a:noFill/>
          <a:ln w="9525">
            <a:noFill/>
            <a:miter lim="800000"/>
            <a:headEnd/>
            <a:tailEnd/>
          </a:ln>
        </p:spPr>
      </p:pic>
      <p:cxnSp>
        <p:nvCxnSpPr>
          <p:cNvPr id="15" name="Straight Arrow Connector 14"/>
          <p:cNvCxnSpPr>
            <a:stCxn id="11" idx="2"/>
          </p:cNvCxnSpPr>
          <p:nvPr/>
        </p:nvCxnSpPr>
        <p:spPr bwMode="auto">
          <a:xfrm rot="16200000" flipH="1">
            <a:off x="1866900" y="3086100"/>
            <a:ext cx="2895600" cy="838200"/>
          </a:xfrm>
          <a:prstGeom prst="straightConnector1">
            <a:avLst/>
          </a:prstGeom>
          <a:noFill/>
          <a:ln w="50800" cap="flat" cmpd="sng" algn="ctr">
            <a:solidFill>
              <a:srgbClr val="FF6600"/>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Step 3: Select Your Marker list </a:t>
            </a:r>
            <a:endParaRPr lang="en-GB" dirty="0"/>
          </a:p>
        </p:txBody>
      </p:sp>
      <p:pic>
        <p:nvPicPr>
          <p:cNvPr id="54274" name="Picture 2"/>
          <p:cNvPicPr>
            <a:picLocks noChangeAspect="1" noChangeArrowheads="1"/>
          </p:cNvPicPr>
          <p:nvPr/>
        </p:nvPicPr>
        <p:blipFill>
          <a:blip r:embed="rId2" cstate="print"/>
          <a:srcRect/>
          <a:stretch>
            <a:fillRect/>
          </a:stretch>
        </p:blipFill>
        <p:spPr bwMode="auto">
          <a:xfrm>
            <a:off x="914400" y="1828800"/>
            <a:ext cx="7620000" cy="1472663"/>
          </a:xfrm>
          <a:prstGeom prst="rect">
            <a:avLst/>
          </a:prstGeom>
          <a:noFill/>
          <a:ln w="9525">
            <a:noFill/>
            <a:miter lim="800000"/>
            <a:headEnd/>
            <a:tailEnd/>
          </a:ln>
        </p:spPr>
      </p:pic>
      <p:cxnSp>
        <p:nvCxnSpPr>
          <p:cNvPr id="6" name="Straight Arrow Connector 5"/>
          <p:cNvCxnSpPr/>
          <p:nvPr/>
        </p:nvCxnSpPr>
        <p:spPr bwMode="auto">
          <a:xfrm rot="10800000" flipV="1">
            <a:off x="1905000" y="2133600"/>
            <a:ext cx="3048000" cy="609600"/>
          </a:xfrm>
          <a:prstGeom prst="straightConnector1">
            <a:avLst/>
          </a:prstGeom>
          <a:noFill/>
          <a:ln w="50800" cap="flat" cmpd="sng" algn="ctr">
            <a:solidFill>
              <a:srgbClr val="FF6600"/>
            </a:solidFill>
            <a:prstDash val="solid"/>
            <a:round/>
            <a:headEnd type="none" w="med" len="med"/>
            <a:tailEnd type="arrow"/>
          </a:ln>
          <a:effectLst/>
        </p:spPr>
      </p:cxnSp>
      <p:sp>
        <p:nvSpPr>
          <p:cNvPr id="7" name="TextBox 6"/>
          <p:cNvSpPr txBox="1"/>
          <p:nvPr/>
        </p:nvSpPr>
        <p:spPr>
          <a:xfrm>
            <a:off x="0" y="6197025"/>
            <a:ext cx="9144000" cy="338554"/>
          </a:xfrm>
          <a:prstGeom prst="rect">
            <a:avLst/>
          </a:prstGeom>
          <a:noFill/>
        </p:spPr>
        <p:txBody>
          <a:bodyPr wrap="square" rtlCol="0">
            <a:spAutoFit/>
          </a:bodyPr>
          <a:lstStyle/>
          <a:p>
            <a:r>
              <a:rPr lang="en-GB" b="1" baseline="0" dirty="0" smtClean="0">
                <a:solidFill>
                  <a:schemeClr val="bg1"/>
                </a:solidFill>
              </a:rPr>
              <a:t>Highlight the list of markers for your category, press F4 and then CTRL+SHIFT+ENTER</a:t>
            </a:r>
            <a:endParaRPr lang="en-GB" b="1" baseline="0" dirty="0">
              <a:solidFill>
                <a:schemeClr val="bg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STEP 5: RINSE AND REPEAT</a:t>
            </a:r>
            <a:endParaRPr lang="en-GB" dirty="0"/>
          </a:p>
        </p:txBody>
      </p:sp>
      <p:pic>
        <p:nvPicPr>
          <p:cNvPr id="55298" name="Picture 2"/>
          <p:cNvPicPr>
            <a:picLocks noChangeAspect="1" noChangeArrowheads="1"/>
          </p:cNvPicPr>
          <p:nvPr/>
        </p:nvPicPr>
        <p:blipFill>
          <a:blip r:embed="rId2" cstate="print"/>
          <a:srcRect/>
          <a:stretch>
            <a:fillRect/>
          </a:stretch>
        </p:blipFill>
        <p:spPr bwMode="auto">
          <a:xfrm>
            <a:off x="647700" y="1681163"/>
            <a:ext cx="7847013" cy="3495675"/>
          </a:xfrm>
          <a:prstGeom prst="rect">
            <a:avLst/>
          </a:prstGeom>
          <a:noFill/>
          <a:ln w="9525">
            <a:noFill/>
            <a:miter lim="800000"/>
            <a:headEnd/>
            <a:tailEnd/>
          </a:ln>
        </p:spPr>
      </p:pic>
      <p:sp>
        <p:nvSpPr>
          <p:cNvPr id="5" name="Rectangular Callout 4"/>
          <p:cNvSpPr/>
          <p:nvPr/>
        </p:nvSpPr>
        <p:spPr bwMode="auto">
          <a:xfrm>
            <a:off x="1219200" y="5329238"/>
            <a:ext cx="1371600" cy="304800"/>
          </a:xfrm>
          <a:prstGeom prst="wedgeRectCallout">
            <a:avLst>
              <a:gd name="adj1" fmla="val -40121"/>
              <a:gd name="adj2" fmla="val -418357"/>
            </a:avLst>
          </a:prstGeom>
          <a:solidFill>
            <a:srgbClr val="FF0066"/>
          </a:solidFill>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none" lIns="91440" tIns="45720" rIns="91440" bIns="45720" numCol="1" rtlCol="0" anchor="ctr" anchorCtr="0" compatLnSpc="1">
            <a:prstTxWarp prst="textNoShape">
              <a:avLst/>
            </a:prstTxWarp>
          </a:bodyPr>
          <a:lstStyle/>
          <a:p>
            <a:r>
              <a:rPr lang="en-GB" sz="1800" b="1" baseline="0" dirty="0" smtClean="0">
                <a:latin typeface="Segoe Script" pitchFamily="34" charset="0"/>
              </a:rPr>
              <a:t>Product</a:t>
            </a:r>
            <a:endParaRPr kumimoji="0" lang="en-GB" sz="1800" b="1" i="0" u="none" strike="noStrike" cap="none" normalizeH="0" baseline="-25000" dirty="0" smtClean="0">
              <a:ln>
                <a:noFill/>
              </a:ln>
              <a:solidFill>
                <a:schemeClr val="tx1"/>
              </a:solidFill>
              <a:effectLst/>
              <a:latin typeface="Segoe Script" pitchFamily="34" charset="0"/>
            </a:endParaRPr>
          </a:p>
        </p:txBody>
      </p:sp>
      <p:sp>
        <p:nvSpPr>
          <p:cNvPr id="7" name="Explosion 2 6"/>
          <p:cNvSpPr/>
          <p:nvPr/>
        </p:nvSpPr>
        <p:spPr bwMode="auto">
          <a:xfrm>
            <a:off x="2209800" y="5081032"/>
            <a:ext cx="1600200" cy="990600"/>
          </a:xfrm>
          <a:prstGeom prst="irregularSeal2">
            <a:avLst/>
          </a:prstGeom>
          <a:solidFill>
            <a:schemeClr val="bg1"/>
          </a:solidFill>
          <a:ln w="25400" cap="flat" cmpd="sng" algn="ctr">
            <a:solidFill>
              <a:srgbClr val="FF66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Arial" charset="0"/>
              </a:rPr>
              <a:t>NEW!</a:t>
            </a:r>
          </a:p>
        </p:txBody>
      </p:sp>
      <p:sp>
        <p:nvSpPr>
          <p:cNvPr id="8" name="TextBox 7"/>
          <p:cNvSpPr txBox="1"/>
          <p:nvPr/>
        </p:nvSpPr>
        <p:spPr>
          <a:xfrm>
            <a:off x="0" y="6197025"/>
            <a:ext cx="9144000" cy="584775"/>
          </a:xfrm>
          <a:prstGeom prst="rect">
            <a:avLst/>
          </a:prstGeom>
          <a:noFill/>
        </p:spPr>
        <p:txBody>
          <a:bodyPr wrap="square" rtlCol="0">
            <a:spAutoFit/>
          </a:bodyPr>
          <a:lstStyle/>
          <a:p>
            <a:r>
              <a:rPr lang="en-GB" b="1" baseline="0" dirty="0" smtClean="0">
                <a:solidFill>
                  <a:schemeClr val="bg1"/>
                </a:solidFill>
              </a:rPr>
              <a:t>Rinse and repeat – keyword research is iterative. As you work through your list you’ll discover new opportunities to create new keyword groups</a:t>
            </a:r>
            <a:endParaRPr lang="en-GB" b="1" baseline="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2000"/>
                                        <p:tgtEl>
                                          <p:spTgt spid="5">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CONCEPTS: CATEGORY COMBINATIONS</a:t>
            </a:r>
            <a:endParaRPr lang="en-GB" dirty="0"/>
          </a:p>
        </p:txBody>
      </p:sp>
      <p:sp>
        <p:nvSpPr>
          <p:cNvPr id="3" name="Content Placeholder 2"/>
          <p:cNvSpPr>
            <a:spLocks noGrp="1"/>
          </p:cNvSpPr>
          <p:nvPr>
            <p:ph idx="1"/>
          </p:nvPr>
        </p:nvSpPr>
        <p:spPr>
          <a:xfrm>
            <a:off x="609600" y="2438400"/>
            <a:ext cx="8077200" cy="1676400"/>
          </a:xfrm>
        </p:spPr>
        <p:txBody>
          <a:bodyPr/>
          <a:lstStyle/>
          <a:p>
            <a:pPr algn="ctr">
              <a:buNone/>
            </a:pPr>
            <a:r>
              <a:rPr lang="en-GB" dirty="0" smtClean="0"/>
              <a:t>You can combine or exclude specific categories to answer questions!</a:t>
            </a:r>
            <a:endParaRPr lang="en-GB" dirty="0"/>
          </a:p>
        </p:txBody>
      </p:sp>
      <p:sp>
        <p:nvSpPr>
          <p:cNvPr id="4" name="Rectangular Callout 3"/>
          <p:cNvSpPr/>
          <p:nvPr/>
        </p:nvSpPr>
        <p:spPr bwMode="auto">
          <a:xfrm>
            <a:off x="609600" y="2438400"/>
            <a:ext cx="8077200" cy="1676400"/>
          </a:xfrm>
          <a:prstGeom prst="wedgeRectCallout">
            <a:avLst>
              <a:gd name="adj1" fmla="val -40973"/>
              <a:gd name="adj2" fmla="val 150026"/>
            </a:avLst>
          </a:prstGeom>
          <a:noFill/>
          <a:ln w="50800"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25000" smtClean="0">
              <a:ln>
                <a:noFill/>
              </a:ln>
              <a:solidFill>
                <a:schemeClr val="tx1"/>
              </a:solidFill>
              <a:effectLst/>
              <a:latin typeface="Arial" charset="0"/>
            </a:endParaRPr>
          </a:p>
        </p:txBody>
      </p:sp>
      <p:sp>
        <p:nvSpPr>
          <p:cNvPr id="5" name="TextBox 4"/>
          <p:cNvSpPr txBox="1"/>
          <p:nvPr/>
        </p:nvSpPr>
        <p:spPr>
          <a:xfrm>
            <a:off x="0" y="6197025"/>
            <a:ext cx="9144000" cy="523220"/>
          </a:xfrm>
          <a:prstGeom prst="rect">
            <a:avLst/>
          </a:prstGeom>
          <a:noFill/>
        </p:spPr>
        <p:txBody>
          <a:bodyPr wrap="square" rtlCol="0">
            <a:spAutoFit/>
          </a:bodyPr>
          <a:lstStyle/>
          <a:p>
            <a:r>
              <a:rPr lang="en-GB" sz="1400" b="1" baseline="0" dirty="0" smtClean="0">
                <a:solidFill>
                  <a:schemeClr val="bg1"/>
                </a:solidFill>
              </a:rPr>
              <a:t>The real power of keyword research is combining segments to really deep dive into understanding what people are looking for</a:t>
            </a:r>
            <a:endParaRPr lang="en-GB" sz="1400" b="1" baseline="0" dirty="0">
              <a:solidFill>
                <a:schemeClr val="bg1"/>
              </a:solidFill>
            </a:endParaRPr>
          </a:p>
        </p:txBody>
      </p:sp>
    </p:spTree>
    <p:extLst>
      <p:ext uri="{BB962C8B-B14F-4D97-AF65-F5344CB8AC3E}">
        <p14:creationId xmlns:p14="http://schemas.microsoft.com/office/powerpoint/2010/main" val="24099105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Examples</a:t>
            </a:r>
            <a:endParaRPr lang="en-GB" dirty="0"/>
          </a:p>
        </p:txBody>
      </p:sp>
      <p:sp>
        <p:nvSpPr>
          <p:cNvPr id="3" name="Content Placeholder 2"/>
          <p:cNvSpPr>
            <a:spLocks noGrp="1"/>
          </p:cNvSpPr>
          <p:nvPr>
            <p:ph idx="1"/>
          </p:nvPr>
        </p:nvSpPr>
        <p:spPr/>
        <p:txBody>
          <a:bodyPr/>
          <a:lstStyle/>
          <a:p>
            <a:pPr marL="0" indent="0">
              <a:buNone/>
            </a:pPr>
            <a:r>
              <a:rPr lang="en-GB" dirty="0" smtClean="0"/>
              <a:t>- People in London who want to know who provides the fastest mobile broadband</a:t>
            </a:r>
          </a:p>
          <a:p>
            <a:pPr marL="0" indent="0">
              <a:buNone/>
            </a:pPr>
            <a:endParaRPr lang="en-GB" dirty="0"/>
          </a:p>
          <a:p>
            <a:pPr marL="0" indent="0">
              <a:buNone/>
            </a:pPr>
            <a:r>
              <a:rPr lang="en-GB" dirty="0" smtClean="0"/>
              <a:t>- People looking for laptop reviews who aren’t interested in business machines or who want Ubuntu pre installed</a:t>
            </a:r>
          </a:p>
          <a:p>
            <a:pPr marL="0" indent="0">
              <a:buNone/>
            </a:pPr>
            <a:r>
              <a:rPr lang="en-GB" dirty="0" smtClean="0"/>
              <a:t>- People searching for flights with a specific Airline who want to fly to New York</a:t>
            </a:r>
          </a:p>
        </p:txBody>
      </p:sp>
      <p:sp>
        <p:nvSpPr>
          <p:cNvPr id="5" name="TextBox 4"/>
          <p:cNvSpPr txBox="1"/>
          <p:nvPr/>
        </p:nvSpPr>
        <p:spPr>
          <a:xfrm>
            <a:off x="0" y="6197025"/>
            <a:ext cx="9144000" cy="307777"/>
          </a:xfrm>
          <a:prstGeom prst="rect">
            <a:avLst/>
          </a:prstGeom>
          <a:noFill/>
        </p:spPr>
        <p:txBody>
          <a:bodyPr wrap="square" rtlCol="0">
            <a:spAutoFit/>
          </a:bodyPr>
          <a:lstStyle/>
          <a:p>
            <a:r>
              <a:rPr lang="en-GB" sz="1400" b="1" baseline="0" dirty="0" smtClean="0">
                <a:solidFill>
                  <a:schemeClr val="bg1"/>
                </a:solidFill>
              </a:rPr>
              <a:t>All achievable with filtering and segmentation – set up your categories wisely and go off and explore</a:t>
            </a:r>
            <a:endParaRPr lang="en-GB" sz="1400" b="1" baseline="0" dirty="0">
              <a:solidFill>
                <a:schemeClr val="bg1"/>
              </a:solidFill>
            </a:endParaRPr>
          </a:p>
        </p:txBody>
      </p:sp>
    </p:spTree>
    <p:extLst>
      <p:ext uri="{BB962C8B-B14F-4D97-AF65-F5344CB8AC3E}">
        <p14:creationId xmlns:p14="http://schemas.microsoft.com/office/powerpoint/2010/main" val="42946026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BEAUTY OF UNCATEGORISED DATA</a:t>
            </a:r>
            <a:endParaRPr lang="en-GB" dirty="0"/>
          </a:p>
        </p:txBody>
      </p:sp>
      <p:sp>
        <p:nvSpPr>
          <p:cNvPr id="5" name="TextBox 4"/>
          <p:cNvSpPr txBox="1"/>
          <p:nvPr/>
        </p:nvSpPr>
        <p:spPr>
          <a:xfrm>
            <a:off x="0" y="6197025"/>
            <a:ext cx="9144000" cy="584775"/>
          </a:xfrm>
          <a:prstGeom prst="rect">
            <a:avLst/>
          </a:prstGeom>
          <a:noFill/>
        </p:spPr>
        <p:txBody>
          <a:bodyPr wrap="square" rtlCol="0">
            <a:spAutoFit/>
          </a:bodyPr>
          <a:lstStyle/>
          <a:p>
            <a:r>
              <a:rPr lang="en-GB" b="1" baseline="0" dirty="0" smtClean="0">
                <a:solidFill>
                  <a:schemeClr val="bg1"/>
                </a:solidFill>
              </a:rPr>
              <a:t>Using your newly acquired uncategorised data to inspire you to define categories and group keywords is incredibly powerful. Don’t be scared of big data!</a:t>
            </a:r>
            <a:endParaRPr lang="en-GB" b="1" baseline="0" dirty="0">
              <a:solidFill>
                <a:schemeClr val="bg1"/>
              </a:solidFill>
            </a:endParaRPr>
          </a:p>
        </p:txBody>
      </p:sp>
      <p:pic>
        <p:nvPicPr>
          <p:cNvPr id="9" name="Picture 2"/>
          <p:cNvPicPr>
            <a:picLocks noChangeAspect="1" noChangeArrowheads="1"/>
          </p:cNvPicPr>
          <p:nvPr/>
        </p:nvPicPr>
        <p:blipFill>
          <a:blip r:embed="rId2" cstate="print"/>
          <a:srcRect/>
          <a:stretch>
            <a:fillRect/>
          </a:stretch>
        </p:blipFill>
        <p:spPr bwMode="auto">
          <a:xfrm>
            <a:off x="0" y="1410361"/>
            <a:ext cx="9143999" cy="42658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914400"/>
            <a:ext cx="7254815" cy="4745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6197025"/>
            <a:ext cx="9144000" cy="584775"/>
          </a:xfrm>
          <a:prstGeom prst="rect">
            <a:avLst/>
          </a:prstGeom>
          <a:noFill/>
        </p:spPr>
        <p:txBody>
          <a:bodyPr wrap="square" rtlCol="0">
            <a:spAutoFit/>
          </a:bodyPr>
          <a:lstStyle/>
          <a:p>
            <a:r>
              <a:rPr lang="en-GB" b="1" baseline="0" dirty="0" smtClean="0">
                <a:solidFill>
                  <a:schemeClr val="bg1"/>
                </a:solidFill>
              </a:rPr>
              <a:t>As you identify new categories and areas you’d like to explore, try generating a list of very specific terms using a combination of the markers you’ve generated using mergewords.com</a:t>
            </a:r>
            <a:endParaRPr lang="en-GB" b="1" baseline="0" dirty="0">
              <a:solidFill>
                <a:schemeClr val="bg1"/>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3"/>
          <p:cNvPicPr>
            <a:picLocks noChangeAspect="1" noChangeArrowheads="1"/>
          </p:cNvPicPr>
          <p:nvPr/>
        </p:nvPicPr>
        <p:blipFill>
          <a:blip r:embed="rId2" cstate="print"/>
          <a:srcRect r="16259"/>
          <a:stretch>
            <a:fillRect/>
          </a:stretch>
        </p:blipFill>
        <p:spPr bwMode="auto">
          <a:xfrm>
            <a:off x="3497263" y="842963"/>
            <a:ext cx="5494337" cy="5172075"/>
          </a:xfrm>
          <a:prstGeom prst="rect">
            <a:avLst/>
          </a:prstGeom>
          <a:noFill/>
          <a:ln w="9525">
            <a:noFill/>
            <a:miter lim="800000"/>
            <a:headEnd/>
            <a:tailEnd/>
          </a:ln>
        </p:spPr>
      </p:pic>
      <p:sp>
        <p:nvSpPr>
          <p:cNvPr id="2" name="Title 1"/>
          <p:cNvSpPr>
            <a:spLocks noGrp="1"/>
          </p:cNvSpPr>
          <p:nvPr>
            <p:ph type="title"/>
          </p:nvPr>
        </p:nvSpPr>
        <p:spPr/>
        <p:txBody>
          <a:bodyPr/>
          <a:lstStyle/>
          <a:p>
            <a:r>
              <a:rPr lang="en-GB" dirty="0" smtClean="0"/>
              <a:t>The Blog / Guides category</a:t>
            </a:r>
            <a:endParaRPr lang="en-GB" dirty="0"/>
          </a:p>
        </p:txBody>
      </p:sp>
      <p:pic>
        <p:nvPicPr>
          <p:cNvPr id="56321" name="Picture 1"/>
          <p:cNvPicPr>
            <a:picLocks noChangeAspect="1" noChangeArrowheads="1"/>
          </p:cNvPicPr>
          <p:nvPr/>
        </p:nvPicPr>
        <p:blipFill>
          <a:blip r:embed="rId3" cstate="print"/>
          <a:srcRect b="12821"/>
          <a:stretch>
            <a:fillRect/>
          </a:stretch>
        </p:blipFill>
        <p:spPr bwMode="auto">
          <a:xfrm>
            <a:off x="228600" y="2362200"/>
            <a:ext cx="3869267" cy="2590800"/>
          </a:xfrm>
          <a:prstGeom prst="rect">
            <a:avLst/>
          </a:prstGeom>
          <a:noFill/>
          <a:ln w="9525">
            <a:noFill/>
            <a:miter lim="800000"/>
            <a:headEnd/>
            <a:tailEnd/>
          </a:ln>
        </p:spPr>
      </p:pic>
      <p:sp>
        <p:nvSpPr>
          <p:cNvPr id="7" name="TextBox 6"/>
          <p:cNvSpPr txBox="1"/>
          <p:nvPr/>
        </p:nvSpPr>
        <p:spPr>
          <a:xfrm>
            <a:off x="0" y="6119336"/>
            <a:ext cx="9144000" cy="738664"/>
          </a:xfrm>
          <a:prstGeom prst="rect">
            <a:avLst/>
          </a:prstGeom>
          <a:noFill/>
        </p:spPr>
        <p:txBody>
          <a:bodyPr wrap="square" rtlCol="0">
            <a:spAutoFit/>
          </a:bodyPr>
          <a:lstStyle/>
          <a:p>
            <a:r>
              <a:rPr lang="en-GB" sz="1400" b="1" baseline="0" dirty="0" smtClean="0">
                <a:solidFill>
                  <a:schemeClr val="bg1"/>
                </a:solidFill>
              </a:rPr>
              <a:t>You can use this process for blog content ideas – at least it’s a start! Use markers that indicate a research intent such as “guide”, “how to” etc. Don’t forget that surveys, your own long tail, Google suggest and QA are great sources of inspiration, too.</a:t>
            </a:r>
            <a:endParaRPr lang="en-GB" sz="1400" b="1" baseline="0" dirty="0">
              <a:solidFill>
                <a:schemeClr val="bg1"/>
              </a:solidFill>
            </a:endParaRPr>
          </a:p>
        </p:txBody>
      </p:sp>
      <p:pic>
        <p:nvPicPr>
          <p:cNvPr id="56322" name="Picture 2"/>
          <p:cNvPicPr>
            <a:picLocks noChangeAspect="1" noChangeArrowheads="1"/>
          </p:cNvPicPr>
          <p:nvPr/>
        </p:nvPicPr>
        <p:blipFill>
          <a:blip r:embed="rId4" cstate="print"/>
          <a:srcRect/>
          <a:stretch>
            <a:fillRect/>
          </a:stretch>
        </p:blipFill>
        <p:spPr bwMode="auto">
          <a:xfrm>
            <a:off x="228600" y="5105400"/>
            <a:ext cx="2790825" cy="609600"/>
          </a:xfrm>
          <a:prstGeom prst="rect">
            <a:avLst/>
          </a:prstGeom>
          <a:noFill/>
          <a:ln w="9525">
            <a:noFill/>
            <a:miter lim="800000"/>
            <a:headEnd/>
            <a:tailEnd/>
          </a:ln>
        </p:spPr>
      </p:pic>
      <p:pic>
        <p:nvPicPr>
          <p:cNvPr id="56324" name="Picture 4"/>
          <p:cNvPicPr>
            <a:picLocks noChangeAspect="1" noChangeArrowheads="1"/>
          </p:cNvPicPr>
          <p:nvPr/>
        </p:nvPicPr>
        <p:blipFill>
          <a:blip r:embed="rId5" cstate="print"/>
          <a:srcRect/>
          <a:stretch>
            <a:fillRect/>
          </a:stretch>
        </p:blipFill>
        <p:spPr bwMode="auto">
          <a:xfrm>
            <a:off x="219075" y="1447800"/>
            <a:ext cx="6257925" cy="76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descr="G:\DSC_0818.JPG"/>
          <p:cNvPicPr>
            <a:picLocks noChangeAspect="1" noChangeArrowheads="1"/>
          </p:cNvPicPr>
          <p:nvPr/>
        </p:nvPicPr>
        <p:blipFill>
          <a:blip r:embed="rId2" cstate="print"/>
          <a:srcRect r="11111"/>
          <a:stretch>
            <a:fillRect/>
          </a:stretch>
        </p:blipFill>
        <p:spPr bwMode="auto">
          <a:xfrm>
            <a:off x="0" y="0"/>
            <a:ext cx="9144000" cy="6858000"/>
          </a:xfrm>
          <a:prstGeom prst="rect">
            <a:avLst/>
          </a:prstGeom>
          <a:noFill/>
        </p:spPr>
      </p:pic>
      <p:sp>
        <p:nvSpPr>
          <p:cNvPr id="7" name="Title 4"/>
          <p:cNvSpPr>
            <a:spLocks noGrp="1"/>
          </p:cNvSpPr>
          <p:nvPr>
            <p:ph type="title" idx="4294967295"/>
          </p:nvPr>
        </p:nvSpPr>
        <p:spPr>
          <a:xfrm>
            <a:off x="1066800" y="5791200"/>
            <a:ext cx="8077200" cy="533400"/>
          </a:xfrm>
          <a:solidFill>
            <a:schemeClr val="accent1"/>
          </a:solidFill>
        </p:spPr>
        <p:txBody>
          <a:bodyPr/>
          <a:lstStyle/>
          <a:p>
            <a:pPr algn="r"/>
            <a:r>
              <a:rPr lang="en-GB" b="1" dirty="0" smtClean="0">
                <a:solidFill>
                  <a:schemeClr val="bg1"/>
                </a:solidFill>
              </a:rPr>
              <a:t>ARCHITECTURE</a:t>
            </a:r>
            <a:endParaRPr lang="en-GB" b="1" dirty="0">
              <a:solidFill>
                <a:schemeClr val="bg1"/>
              </a:solidFill>
            </a:endParaRPr>
          </a:p>
        </p:txBody>
      </p:sp>
      <p:sp>
        <p:nvSpPr>
          <p:cNvPr id="4" name="TextBox 3"/>
          <p:cNvSpPr txBox="1"/>
          <p:nvPr/>
        </p:nvSpPr>
        <p:spPr>
          <a:xfrm>
            <a:off x="304800" y="6477000"/>
            <a:ext cx="2286000" cy="276999"/>
          </a:xfrm>
          <a:prstGeom prst="rect">
            <a:avLst/>
          </a:prstGeom>
          <a:noFill/>
        </p:spPr>
        <p:txBody>
          <a:bodyPr wrap="square" rtlCol="0">
            <a:spAutoFit/>
          </a:bodyPr>
          <a:lstStyle/>
          <a:p>
            <a:r>
              <a:rPr lang="en-GB" sz="1200" b="1" baseline="0" dirty="0" smtClean="0">
                <a:solidFill>
                  <a:schemeClr val="bg1"/>
                </a:solidFill>
                <a:latin typeface="Calibri" pitchFamily="34" charset="0"/>
              </a:rPr>
              <a:t>Credit: </a:t>
            </a:r>
            <a:r>
              <a:rPr lang="en-GB" sz="1200" b="1" baseline="0" dirty="0" smtClean="0">
                <a:solidFill>
                  <a:schemeClr val="bg1"/>
                </a:solidFill>
                <a:latin typeface="Calibri" pitchFamily="34" charset="0"/>
                <a:hlinkClick r:id="rId3"/>
              </a:rPr>
              <a:t>Mary Firth</a:t>
            </a:r>
            <a:endParaRPr lang="en-GB" sz="1200" b="1" baseline="0" dirty="0">
              <a:solidFill>
                <a:schemeClr val="bg1"/>
              </a:solidFill>
              <a:latin typeface="Calibri" pitchFamily="34" charset="0"/>
            </a:endParaRPr>
          </a:p>
        </p:txBody>
      </p:sp>
    </p:spTree>
    <p:extLst>
      <p:ext uri="{BB962C8B-B14F-4D97-AF65-F5344CB8AC3E}">
        <p14:creationId xmlns:p14="http://schemas.microsoft.com/office/powerpoint/2010/main" val="28442042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For DYNAMIC SITES: Keyword Strategy</a:t>
            </a:r>
            <a:endParaRPr lang="en-GB" dirty="0"/>
          </a:p>
        </p:txBody>
      </p:sp>
      <p:sp>
        <p:nvSpPr>
          <p:cNvPr id="6" name="Rectangle 5"/>
          <p:cNvSpPr/>
          <p:nvPr/>
        </p:nvSpPr>
        <p:spPr>
          <a:xfrm>
            <a:off x="18803" y="6172200"/>
            <a:ext cx="8991600" cy="584775"/>
          </a:xfrm>
          <a:prstGeom prst="rect">
            <a:avLst/>
          </a:prstGeom>
        </p:spPr>
        <p:txBody>
          <a:bodyPr wrap="square">
            <a:spAutoFit/>
          </a:bodyPr>
          <a:lstStyle/>
          <a:p>
            <a:r>
              <a:rPr lang="en-GB" b="1" baseline="0" dirty="0" smtClean="0">
                <a:solidFill>
                  <a:schemeClr val="bg1"/>
                </a:solidFill>
              </a:rPr>
              <a:t>Understanding the make up of your user’s search behaviour is an important step to defining longer tail dynamic site templates</a:t>
            </a:r>
            <a:endParaRPr lang="en-GB" b="1" baseline="0" dirty="0">
              <a:solidFill>
                <a:schemeClr val="bg1"/>
              </a:solidFill>
            </a:endParaRPr>
          </a:p>
        </p:txBody>
      </p:sp>
      <p:sp>
        <p:nvSpPr>
          <p:cNvPr id="3" name="Rectangle 2"/>
          <p:cNvSpPr/>
          <p:nvPr/>
        </p:nvSpPr>
        <p:spPr bwMode="auto">
          <a:xfrm>
            <a:off x="1066800" y="1981200"/>
            <a:ext cx="2057400" cy="533400"/>
          </a:xfrm>
          <a:prstGeom prst="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chemeClr val="bg1"/>
                </a:solidFill>
                <a:effectLst/>
                <a:latin typeface="Arial" charset="0"/>
              </a:rPr>
              <a:t>Content Group 1</a:t>
            </a:r>
          </a:p>
          <a:p>
            <a:pPr marL="0" marR="0" indent="0" algn="ctr" defTabSz="914400" rtl="0" eaLnBrk="1" fontAlgn="base" latinLnBrk="0" hangingPunct="1">
              <a:lnSpc>
                <a:spcPct val="100000"/>
              </a:lnSpc>
              <a:spcBef>
                <a:spcPct val="0"/>
              </a:spcBef>
              <a:spcAft>
                <a:spcPct val="0"/>
              </a:spcAft>
              <a:buClrTx/>
              <a:buSzTx/>
              <a:buFontTx/>
              <a:buNone/>
              <a:tabLst/>
            </a:pPr>
            <a:r>
              <a:rPr lang="en-GB" b="1" baseline="0" dirty="0" smtClean="0">
                <a:solidFill>
                  <a:schemeClr val="bg1"/>
                </a:solidFill>
                <a:latin typeface="Arial" charset="0"/>
              </a:rPr>
              <a:t>(HOME)</a:t>
            </a:r>
            <a:endParaRPr kumimoji="0" lang="en-GB" sz="1600" b="1" i="0" u="none" strike="noStrike" cap="none" normalizeH="0" baseline="0" dirty="0" smtClean="0">
              <a:ln>
                <a:noFill/>
              </a:ln>
              <a:solidFill>
                <a:schemeClr val="bg1"/>
              </a:solidFill>
              <a:effectLst/>
              <a:latin typeface="Arial" charset="0"/>
            </a:endParaRPr>
          </a:p>
        </p:txBody>
      </p:sp>
      <p:sp>
        <p:nvSpPr>
          <p:cNvPr id="8" name="Rectangle 7"/>
          <p:cNvSpPr/>
          <p:nvPr/>
        </p:nvSpPr>
        <p:spPr bwMode="auto">
          <a:xfrm>
            <a:off x="1066800" y="2667000"/>
            <a:ext cx="2057400" cy="533400"/>
          </a:xfrm>
          <a:prstGeom prst="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chemeClr val="bg1"/>
                </a:solidFill>
                <a:effectLst/>
                <a:latin typeface="Arial" charset="0"/>
              </a:rPr>
              <a:t>Content Group 2</a:t>
            </a:r>
          </a:p>
          <a:p>
            <a:pPr marL="0" marR="0" indent="0" algn="ctr" defTabSz="914400" rtl="0" eaLnBrk="1" fontAlgn="base" latinLnBrk="0" hangingPunct="1">
              <a:lnSpc>
                <a:spcPct val="100000"/>
              </a:lnSpc>
              <a:spcBef>
                <a:spcPct val="0"/>
              </a:spcBef>
              <a:spcAft>
                <a:spcPct val="0"/>
              </a:spcAft>
              <a:buClrTx/>
              <a:buSzTx/>
              <a:buFontTx/>
              <a:buNone/>
              <a:tabLst/>
            </a:pPr>
            <a:r>
              <a:rPr lang="en-GB" b="1" baseline="0" dirty="0" smtClean="0">
                <a:solidFill>
                  <a:schemeClr val="bg1"/>
                </a:solidFill>
                <a:latin typeface="Arial" charset="0"/>
              </a:rPr>
              <a:t>(DESTINATION)</a:t>
            </a:r>
            <a:endParaRPr kumimoji="0" lang="en-GB" sz="1600" b="1" i="0" u="none" strike="noStrike" cap="none" normalizeH="0" baseline="0" dirty="0" smtClean="0">
              <a:ln>
                <a:noFill/>
              </a:ln>
              <a:solidFill>
                <a:schemeClr val="bg1"/>
              </a:solidFill>
              <a:effectLst/>
              <a:latin typeface="Arial" charset="0"/>
            </a:endParaRPr>
          </a:p>
        </p:txBody>
      </p:sp>
      <p:sp>
        <p:nvSpPr>
          <p:cNvPr id="9" name="Rectangle 8"/>
          <p:cNvSpPr/>
          <p:nvPr/>
        </p:nvSpPr>
        <p:spPr bwMode="auto">
          <a:xfrm>
            <a:off x="1066800" y="3352800"/>
            <a:ext cx="2057400" cy="533400"/>
          </a:xfrm>
          <a:prstGeom prst="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chemeClr val="bg1"/>
                </a:solidFill>
                <a:effectLst/>
                <a:latin typeface="Arial" charset="0"/>
              </a:rPr>
              <a:t>Content Group 3</a:t>
            </a:r>
          </a:p>
          <a:p>
            <a:pPr marL="0" marR="0" indent="0" algn="ctr" defTabSz="914400" rtl="0" eaLnBrk="1" fontAlgn="base" latinLnBrk="0" hangingPunct="1">
              <a:lnSpc>
                <a:spcPct val="100000"/>
              </a:lnSpc>
              <a:spcBef>
                <a:spcPct val="0"/>
              </a:spcBef>
              <a:spcAft>
                <a:spcPct val="0"/>
              </a:spcAft>
              <a:buClrTx/>
              <a:buSzTx/>
              <a:buFontTx/>
              <a:buNone/>
              <a:tabLst/>
            </a:pPr>
            <a:r>
              <a:rPr lang="en-GB" b="1" baseline="0" dirty="0" smtClean="0">
                <a:solidFill>
                  <a:schemeClr val="bg1"/>
                </a:solidFill>
                <a:latin typeface="Arial" charset="0"/>
              </a:rPr>
              <a:t>(ROUTE)</a:t>
            </a:r>
            <a:endParaRPr kumimoji="0" lang="en-GB" sz="1600" b="1" i="0" u="none" strike="noStrike" cap="none" normalizeH="0" baseline="0" dirty="0" smtClean="0">
              <a:ln>
                <a:noFill/>
              </a:ln>
              <a:solidFill>
                <a:schemeClr val="bg1"/>
              </a:solidFill>
              <a:effectLst/>
              <a:latin typeface="Arial" charset="0"/>
            </a:endParaRPr>
          </a:p>
        </p:txBody>
      </p:sp>
      <p:sp>
        <p:nvSpPr>
          <p:cNvPr id="10" name="Rectangle 9"/>
          <p:cNvSpPr/>
          <p:nvPr/>
        </p:nvSpPr>
        <p:spPr bwMode="auto">
          <a:xfrm>
            <a:off x="1066800" y="4038600"/>
            <a:ext cx="2057400" cy="533400"/>
          </a:xfrm>
          <a:prstGeom prst="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chemeClr val="bg1"/>
                </a:solidFill>
                <a:effectLst/>
                <a:latin typeface="Arial" charset="0"/>
              </a:rPr>
              <a:t>Content Group 4</a:t>
            </a:r>
          </a:p>
          <a:p>
            <a:pPr marL="0" marR="0" indent="0" algn="ctr" defTabSz="914400" rtl="0" eaLnBrk="1" fontAlgn="base" latinLnBrk="0" hangingPunct="1">
              <a:lnSpc>
                <a:spcPct val="100000"/>
              </a:lnSpc>
              <a:spcBef>
                <a:spcPct val="0"/>
              </a:spcBef>
              <a:spcAft>
                <a:spcPct val="0"/>
              </a:spcAft>
              <a:buClrTx/>
              <a:buSzTx/>
              <a:buFontTx/>
              <a:buNone/>
              <a:tabLst/>
            </a:pPr>
            <a:r>
              <a:rPr lang="en-GB" b="1" baseline="0" dirty="0" smtClean="0">
                <a:solidFill>
                  <a:schemeClr val="bg1"/>
                </a:solidFill>
                <a:latin typeface="Arial" charset="0"/>
              </a:rPr>
              <a:t>(AIRLINE BRAND)</a:t>
            </a:r>
            <a:endParaRPr kumimoji="0" lang="en-GB" sz="1600" b="1" i="0" u="none" strike="noStrike" cap="none" normalizeH="0" baseline="0" dirty="0" smtClean="0">
              <a:ln>
                <a:noFill/>
              </a:ln>
              <a:solidFill>
                <a:schemeClr val="bg1"/>
              </a:solidFill>
              <a:effectLst/>
              <a:latin typeface="Arial" charset="0"/>
            </a:endParaRPr>
          </a:p>
        </p:txBody>
      </p:sp>
      <p:sp>
        <p:nvSpPr>
          <p:cNvPr id="11" name="Rectangle 10"/>
          <p:cNvSpPr/>
          <p:nvPr/>
        </p:nvSpPr>
        <p:spPr bwMode="auto">
          <a:xfrm>
            <a:off x="5181600" y="3124200"/>
            <a:ext cx="3429000" cy="533400"/>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r>
              <a:rPr lang="en-GB" sz="1400" b="1" baseline="0" dirty="0">
                <a:solidFill>
                  <a:schemeClr val="bg1"/>
                </a:solidFill>
                <a:latin typeface="Courier New" pitchFamily="49" charset="0"/>
                <a:cs typeface="Courier New" pitchFamily="49" charset="0"/>
              </a:rPr>
              <a:t>“Flights to #”</a:t>
            </a:r>
          </a:p>
          <a:p>
            <a:r>
              <a:rPr lang="en-GB" sz="1400" b="1" baseline="0" dirty="0">
                <a:solidFill>
                  <a:schemeClr val="bg1"/>
                </a:solidFill>
                <a:latin typeface="Courier New" pitchFamily="49" charset="0"/>
                <a:cs typeface="Courier New" pitchFamily="49" charset="0"/>
              </a:rPr>
              <a:t>“Cheap flights to #”</a:t>
            </a:r>
          </a:p>
        </p:txBody>
      </p:sp>
      <p:sp>
        <p:nvSpPr>
          <p:cNvPr id="12" name="Rectangle 11"/>
          <p:cNvSpPr/>
          <p:nvPr/>
        </p:nvSpPr>
        <p:spPr bwMode="auto">
          <a:xfrm>
            <a:off x="5179621" y="3858490"/>
            <a:ext cx="3429000" cy="904010"/>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r>
              <a:rPr lang="en-GB" sz="1400" b="1" baseline="0" dirty="0">
                <a:solidFill>
                  <a:schemeClr val="bg1"/>
                </a:solidFill>
                <a:latin typeface="Courier New" pitchFamily="49" charset="0"/>
                <a:cs typeface="Courier New" pitchFamily="49" charset="0"/>
              </a:rPr>
              <a:t>“Flights from @ to #”</a:t>
            </a:r>
          </a:p>
          <a:p>
            <a:r>
              <a:rPr lang="en-GB" sz="1400" b="1" baseline="0" dirty="0">
                <a:solidFill>
                  <a:schemeClr val="bg1"/>
                </a:solidFill>
                <a:latin typeface="Courier New" pitchFamily="49" charset="0"/>
                <a:cs typeface="Courier New" pitchFamily="49" charset="0"/>
              </a:rPr>
              <a:t>“Cheap flights from @ to #”</a:t>
            </a:r>
          </a:p>
          <a:p>
            <a:r>
              <a:rPr lang="en-GB" sz="1400" b="1" baseline="0" dirty="0">
                <a:solidFill>
                  <a:schemeClr val="bg1"/>
                </a:solidFill>
                <a:latin typeface="Courier New" pitchFamily="49" charset="0"/>
                <a:cs typeface="Courier New" pitchFamily="49" charset="0"/>
              </a:rPr>
              <a:t>“@ to #”</a:t>
            </a:r>
          </a:p>
          <a:p>
            <a:r>
              <a:rPr lang="en-GB" sz="1400" b="1" baseline="0" dirty="0">
                <a:solidFill>
                  <a:schemeClr val="bg1"/>
                </a:solidFill>
                <a:latin typeface="Courier New" pitchFamily="49" charset="0"/>
                <a:cs typeface="Courier New" pitchFamily="49" charset="0"/>
              </a:rPr>
              <a:t>“@ to # Flights”</a:t>
            </a:r>
          </a:p>
        </p:txBody>
      </p:sp>
      <p:sp>
        <p:nvSpPr>
          <p:cNvPr id="13" name="Rectangle 12"/>
          <p:cNvSpPr/>
          <p:nvPr/>
        </p:nvSpPr>
        <p:spPr bwMode="auto">
          <a:xfrm>
            <a:off x="5177642" y="4996295"/>
            <a:ext cx="3429000" cy="904010"/>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r>
              <a:rPr lang="en-GB" sz="1400" b="1" baseline="0" dirty="0">
                <a:solidFill>
                  <a:schemeClr val="bg1"/>
                </a:solidFill>
                <a:latin typeface="Courier New" pitchFamily="49" charset="0"/>
                <a:cs typeface="Courier New" pitchFamily="49" charset="0"/>
              </a:rPr>
              <a:t>“[BRAND] </a:t>
            </a:r>
            <a:r>
              <a:rPr lang="en-GB" sz="1400" b="1" baseline="0" dirty="0" smtClean="0">
                <a:solidFill>
                  <a:schemeClr val="bg1"/>
                </a:solidFill>
                <a:latin typeface="Courier New" pitchFamily="49" charset="0"/>
                <a:cs typeface="Courier New" pitchFamily="49" charset="0"/>
              </a:rPr>
              <a:t>Flights”</a:t>
            </a:r>
          </a:p>
          <a:p>
            <a:r>
              <a:rPr lang="en-GB" sz="1400" b="1" baseline="0" dirty="0" smtClean="0">
                <a:solidFill>
                  <a:schemeClr val="bg1"/>
                </a:solidFill>
                <a:latin typeface="Courier New" pitchFamily="49" charset="0"/>
                <a:cs typeface="Courier New" pitchFamily="49" charset="0"/>
              </a:rPr>
              <a:t>“[BRAND] Flights </a:t>
            </a:r>
            <a:r>
              <a:rPr lang="en-GB" sz="1400" b="1" baseline="0" dirty="0">
                <a:solidFill>
                  <a:schemeClr val="bg1"/>
                </a:solidFill>
                <a:latin typeface="Courier New" pitchFamily="49" charset="0"/>
                <a:cs typeface="Courier New" pitchFamily="49" charset="0"/>
              </a:rPr>
              <a:t>from @ to #”</a:t>
            </a:r>
          </a:p>
          <a:p>
            <a:r>
              <a:rPr lang="en-GB" sz="1400" b="1" baseline="0" dirty="0" smtClean="0">
                <a:solidFill>
                  <a:schemeClr val="bg1"/>
                </a:solidFill>
                <a:latin typeface="Courier New" pitchFamily="49" charset="0"/>
                <a:cs typeface="Courier New" pitchFamily="49" charset="0"/>
              </a:rPr>
              <a:t>“@ </a:t>
            </a:r>
            <a:r>
              <a:rPr lang="en-GB" sz="1400" b="1" baseline="0" dirty="0">
                <a:solidFill>
                  <a:schemeClr val="bg1"/>
                </a:solidFill>
                <a:latin typeface="Courier New" pitchFamily="49" charset="0"/>
                <a:cs typeface="Courier New" pitchFamily="49" charset="0"/>
              </a:rPr>
              <a:t>to # </a:t>
            </a:r>
            <a:r>
              <a:rPr lang="en-GB" sz="1400" b="1" baseline="0" dirty="0" smtClean="0">
                <a:solidFill>
                  <a:schemeClr val="bg1"/>
                </a:solidFill>
                <a:latin typeface="Courier New" pitchFamily="49" charset="0"/>
                <a:cs typeface="Courier New" pitchFamily="49" charset="0"/>
              </a:rPr>
              <a:t>Flights”</a:t>
            </a:r>
            <a:endParaRPr lang="en-GB" sz="1400" b="1" baseline="0" dirty="0">
              <a:solidFill>
                <a:schemeClr val="bg1"/>
              </a:solidFill>
              <a:latin typeface="Courier New" pitchFamily="49" charset="0"/>
              <a:cs typeface="Courier New" pitchFamily="49" charset="0"/>
            </a:endParaRPr>
          </a:p>
        </p:txBody>
      </p:sp>
      <p:sp>
        <p:nvSpPr>
          <p:cNvPr id="15" name="Rectangle 14"/>
          <p:cNvSpPr/>
          <p:nvPr/>
        </p:nvSpPr>
        <p:spPr bwMode="auto">
          <a:xfrm>
            <a:off x="5165767" y="1981200"/>
            <a:ext cx="3429000" cy="904010"/>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r>
              <a:rPr lang="en-GB" sz="1400" b="1" baseline="0" dirty="0" smtClean="0">
                <a:solidFill>
                  <a:schemeClr val="bg1"/>
                </a:solidFill>
                <a:latin typeface="Courier New" pitchFamily="49" charset="0"/>
                <a:cs typeface="Courier New" pitchFamily="49" charset="0"/>
              </a:rPr>
              <a:t>“Airline tickets”</a:t>
            </a:r>
          </a:p>
          <a:p>
            <a:r>
              <a:rPr lang="en-GB" sz="1400" b="1" baseline="0" dirty="0" smtClean="0">
                <a:solidFill>
                  <a:schemeClr val="bg1"/>
                </a:solidFill>
                <a:latin typeface="Courier New" pitchFamily="49" charset="0"/>
                <a:cs typeface="Courier New" pitchFamily="49" charset="0"/>
              </a:rPr>
              <a:t>“Flights”</a:t>
            </a:r>
          </a:p>
          <a:p>
            <a:r>
              <a:rPr lang="en-GB" sz="1400" b="1" baseline="0" dirty="0" smtClean="0">
                <a:solidFill>
                  <a:schemeClr val="bg1"/>
                </a:solidFill>
                <a:latin typeface="Courier New" pitchFamily="49" charset="0"/>
                <a:cs typeface="Courier New" pitchFamily="49" charset="0"/>
              </a:rPr>
              <a:t>“Cheap flights”</a:t>
            </a:r>
          </a:p>
          <a:p>
            <a:endParaRPr lang="en-GB" sz="1400" b="1" baseline="0" dirty="0">
              <a:solidFill>
                <a:schemeClr val="bg1"/>
              </a:solidFill>
              <a:latin typeface="Courier New" pitchFamily="49" charset="0"/>
              <a:cs typeface="Courier New" pitchFamily="49" charset="0"/>
            </a:endParaRPr>
          </a:p>
        </p:txBody>
      </p:sp>
      <p:cxnSp>
        <p:nvCxnSpPr>
          <p:cNvPr id="17" name="Straight Arrow Connector 16"/>
          <p:cNvCxnSpPr>
            <a:endCxn id="15" idx="1"/>
          </p:cNvCxnSpPr>
          <p:nvPr/>
        </p:nvCxnSpPr>
        <p:spPr bwMode="auto">
          <a:xfrm>
            <a:off x="3124200" y="2247900"/>
            <a:ext cx="2041567" cy="185305"/>
          </a:xfrm>
          <a:prstGeom prst="straightConnector1">
            <a:avLst/>
          </a:prstGeom>
          <a:noFill/>
          <a:ln w="50800" cap="flat" cmpd="sng" algn="ctr">
            <a:solidFill>
              <a:srgbClr val="FF6600"/>
            </a:solidFill>
            <a:prstDash val="solid"/>
            <a:round/>
            <a:headEnd type="none" w="med" len="med"/>
            <a:tailEnd type="arrow"/>
          </a:ln>
          <a:effectLst/>
        </p:spPr>
      </p:cxnSp>
      <p:cxnSp>
        <p:nvCxnSpPr>
          <p:cNvPr id="18" name="Straight Arrow Connector 17"/>
          <p:cNvCxnSpPr>
            <a:stCxn id="8" idx="3"/>
            <a:endCxn id="11" idx="1"/>
          </p:cNvCxnSpPr>
          <p:nvPr/>
        </p:nvCxnSpPr>
        <p:spPr bwMode="auto">
          <a:xfrm>
            <a:off x="3124200" y="2933700"/>
            <a:ext cx="2057400" cy="457200"/>
          </a:xfrm>
          <a:prstGeom prst="straightConnector1">
            <a:avLst/>
          </a:prstGeom>
          <a:noFill/>
          <a:ln w="50800" cap="flat" cmpd="sng" algn="ctr">
            <a:solidFill>
              <a:srgbClr val="FF6600"/>
            </a:solidFill>
            <a:prstDash val="solid"/>
            <a:round/>
            <a:headEnd type="none" w="med" len="med"/>
            <a:tailEnd type="arrow"/>
          </a:ln>
          <a:effectLst/>
        </p:spPr>
      </p:cxnSp>
      <p:cxnSp>
        <p:nvCxnSpPr>
          <p:cNvPr id="21" name="Straight Arrow Connector 20"/>
          <p:cNvCxnSpPr>
            <a:stCxn id="9" idx="3"/>
            <a:endCxn id="12" idx="1"/>
          </p:cNvCxnSpPr>
          <p:nvPr/>
        </p:nvCxnSpPr>
        <p:spPr bwMode="auto">
          <a:xfrm>
            <a:off x="3124200" y="3619500"/>
            <a:ext cx="2055421" cy="690995"/>
          </a:xfrm>
          <a:prstGeom prst="straightConnector1">
            <a:avLst/>
          </a:prstGeom>
          <a:noFill/>
          <a:ln w="50800" cap="flat" cmpd="sng" algn="ctr">
            <a:solidFill>
              <a:srgbClr val="FF6600"/>
            </a:solidFill>
            <a:prstDash val="solid"/>
            <a:round/>
            <a:headEnd type="none" w="med" len="med"/>
            <a:tailEnd type="arrow"/>
          </a:ln>
          <a:effectLst/>
        </p:spPr>
      </p:cxnSp>
      <p:cxnSp>
        <p:nvCxnSpPr>
          <p:cNvPr id="24" name="Straight Arrow Connector 23"/>
          <p:cNvCxnSpPr>
            <a:stCxn id="10" idx="3"/>
            <a:endCxn id="13" idx="1"/>
          </p:cNvCxnSpPr>
          <p:nvPr/>
        </p:nvCxnSpPr>
        <p:spPr bwMode="auto">
          <a:xfrm>
            <a:off x="3124200" y="4305300"/>
            <a:ext cx="2053442" cy="1143000"/>
          </a:xfrm>
          <a:prstGeom prst="straightConnector1">
            <a:avLst/>
          </a:prstGeom>
          <a:noFill/>
          <a:ln w="50800" cap="flat" cmpd="sng" algn="ctr">
            <a:solidFill>
              <a:srgbClr val="FF6600"/>
            </a:solidFill>
            <a:prstDash val="solid"/>
            <a:round/>
            <a:headEnd type="none" w="med" len="med"/>
            <a:tailEnd type="arrow"/>
          </a:ln>
          <a:effectLst/>
        </p:spPr>
      </p:cxnSp>
    </p:spTree>
    <p:extLst>
      <p:ext uri="{BB962C8B-B14F-4D97-AF65-F5344CB8AC3E}">
        <p14:creationId xmlns:p14="http://schemas.microsoft.com/office/powerpoint/2010/main" val="34229770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links SHOULD I FEATURE ON MY HOMEPAGE?</a:t>
            </a:r>
            <a:endParaRPr lang="en-GB" dirty="0"/>
          </a:p>
        </p:txBody>
      </p:sp>
      <p:graphicFrame>
        <p:nvGraphicFramePr>
          <p:cNvPr id="4" name="Chart 3"/>
          <p:cNvGraphicFramePr/>
          <p:nvPr>
            <p:extLst>
              <p:ext uri="{D42A27DB-BD31-4B8C-83A1-F6EECF244321}">
                <p14:modId xmlns:p14="http://schemas.microsoft.com/office/powerpoint/2010/main" val="98817469"/>
              </p:ext>
            </p:extLst>
          </p:nvPr>
        </p:nvGraphicFramePr>
        <p:xfrm>
          <a:off x="0" y="1447800"/>
          <a:ext cx="9144000" cy="32004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0" y="6197025"/>
            <a:ext cx="9144000" cy="830997"/>
          </a:xfrm>
          <a:prstGeom prst="rect">
            <a:avLst/>
          </a:prstGeom>
          <a:noFill/>
        </p:spPr>
        <p:txBody>
          <a:bodyPr wrap="square" rtlCol="0">
            <a:spAutoFit/>
          </a:bodyPr>
          <a:lstStyle/>
          <a:p>
            <a:r>
              <a:rPr lang="en-GB" b="1" baseline="0" dirty="0" smtClean="0">
                <a:solidFill>
                  <a:schemeClr val="bg1"/>
                </a:solidFill>
              </a:rPr>
              <a:t>Making a chart like this is just so insanely easy – Google “SEOgadget pivot charts” or follow this link</a:t>
            </a:r>
            <a:r>
              <a:rPr lang="en-GB" b="1" baseline="0" dirty="0">
                <a:solidFill>
                  <a:schemeClr val="bg1"/>
                </a:solidFill>
              </a:rPr>
              <a:t>: </a:t>
            </a:r>
            <a:r>
              <a:rPr lang="en-GB" b="1" baseline="0" dirty="0" smtClean="0">
                <a:solidFill>
                  <a:schemeClr val="bg1"/>
                </a:solidFill>
                <a:hlinkClick r:id="rId3"/>
              </a:rPr>
              <a:t>http://seogadget.co.uk/how-to-make-a-pivot-table-and-chart-in-excel/</a:t>
            </a:r>
            <a:r>
              <a:rPr lang="en-GB" b="1" baseline="0" dirty="0" smtClean="0">
                <a:solidFill>
                  <a:schemeClr val="bg1"/>
                </a:solidFill>
              </a:rPr>
              <a:t> </a:t>
            </a:r>
          </a:p>
          <a:p>
            <a:endParaRPr lang="en-GB" b="1" baseline="0" dirty="0">
              <a:solidFill>
                <a:schemeClr val="bg1"/>
              </a:solidFill>
            </a:endParaRPr>
          </a:p>
        </p:txBody>
      </p:sp>
      <p:graphicFrame>
        <p:nvGraphicFramePr>
          <p:cNvPr id="6" name="Diagram 5"/>
          <p:cNvGraphicFramePr/>
          <p:nvPr/>
        </p:nvGraphicFramePr>
        <p:xfrm>
          <a:off x="152400" y="4267200"/>
          <a:ext cx="8839200" cy="1752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063116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ABOUT NAVIGATION?</a:t>
            </a:r>
            <a:endParaRPr lang="en-GB" dirty="0"/>
          </a:p>
        </p:txBody>
      </p:sp>
      <p:sp>
        <p:nvSpPr>
          <p:cNvPr id="4" name="TextBox 3"/>
          <p:cNvSpPr txBox="1"/>
          <p:nvPr/>
        </p:nvSpPr>
        <p:spPr>
          <a:xfrm>
            <a:off x="7010400" y="1143000"/>
            <a:ext cx="2057400" cy="4708981"/>
          </a:xfrm>
          <a:prstGeom prst="rect">
            <a:avLst/>
          </a:prstGeom>
          <a:gradFill>
            <a:gsLst>
              <a:gs pos="0">
                <a:schemeClr val="accent1">
                  <a:lumMod val="40000"/>
                  <a:lumOff val="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GB" sz="1000" b="1" u="sng" baseline="0" dirty="0" smtClean="0">
                <a:latin typeface="Calibri" pitchFamily="34" charset="0"/>
              </a:rPr>
              <a:t>Suggested Navigational Structure</a:t>
            </a:r>
            <a:br>
              <a:rPr lang="en-GB" sz="1000" b="1" u="sng" baseline="0" dirty="0" smtClean="0">
                <a:latin typeface="Calibri" pitchFamily="34" charset="0"/>
              </a:rPr>
            </a:br>
            <a:endParaRPr lang="en-GB" sz="1000" b="1" u="sng" baseline="0" dirty="0" smtClean="0">
              <a:latin typeface="Calibri" pitchFamily="34" charset="0"/>
            </a:endParaRPr>
          </a:p>
          <a:p>
            <a:r>
              <a:rPr lang="en-GB" sz="1000" b="1" baseline="0" dirty="0" smtClean="0">
                <a:latin typeface="Calibri" pitchFamily="34" charset="0"/>
              </a:rPr>
              <a:t>Category: Outdoor toys</a:t>
            </a:r>
            <a:br>
              <a:rPr lang="en-GB" sz="1000" b="1" baseline="0" dirty="0" smtClean="0">
                <a:latin typeface="Calibri" pitchFamily="34" charset="0"/>
              </a:rPr>
            </a:br>
            <a:endParaRPr lang="en-GB" sz="1000" b="1" baseline="0" dirty="0">
              <a:latin typeface="Calibri" pitchFamily="34" charset="0"/>
            </a:endParaRPr>
          </a:p>
          <a:p>
            <a:pPr marL="171450" indent="-171450" algn="l">
              <a:buFont typeface="Arial" pitchFamily="34" charset="0"/>
              <a:buChar char="•"/>
            </a:pPr>
            <a:r>
              <a:rPr lang="en-GB" sz="1000" baseline="0" dirty="0" smtClean="0">
                <a:latin typeface="Calibri" pitchFamily="34" charset="0"/>
              </a:rPr>
              <a:t>Children’s Bikes</a:t>
            </a:r>
            <a:endParaRPr lang="en-GB" sz="1000" baseline="0" dirty="0">
              <a:latin typeface="Calibri" pitchFamily="34" charset="0"/>
            </a:endParaRPr>
          </a:p>
          <a:p>
            <a:pPr marL="628650" lvl="1" indent="-171450" algn="l">
              <a:buFont typeface="Arial" pitchFamily="34" charset="0"/>
              <a:buChar char="•"/>
            </a:pPr>
            <a:r>
              <a:rPr lang="en-GB" sz="1000" baseline="0" dirty="0">
                <a:latin typeface="Calibri" pitchFamily="34" charset="0"/>
              </a:rPr>
              <a:t>Girls </a:t>
            </a:r>
            <a:r>
              <a:rPr lang="en-GB" sz="1000" baseline="0" dirty="0" smtClean="0">
                <a:latin typeface="Calibri" pitchFamily="34" charset="0"/>
              </a:rPr>
              <a:t>Bikes</a:t>
            </a:r>
          </a:p>
          <a:p>
            <a:pPr marL="628650" lvl="1" indent="-171450" algn="l">
              <a:buFont typeface="Arial" pitchFamily="34" charset="0"/>
              <a:buChar char="•"/>
            </a:pPr>
            <a:r>
              <a:rPr lang="en-GB" sz="1000" baseline="0" dirty="0" smtClean="0">
                <a:latin typeface="Calibri" pitchFamily="34" charset="0"/>
              </a:rPr>
              <a:t>Boys Bikes</a:t>
            </a:r>
          </a:p>
          <a:p>
            <a:pPr marL="171450" indent="-171450" algn="l">
              <a:buFont typeface="Arial" pitchFamily="34" charset="0"/>
              <a:buChar char="•"/>
            </a:pPr>
            <a:r>
              <a:rPr lang="en-GB" sz="1000" baseline="0" dirty="0" smtClean="0">
                <a:latin typeface="Calibri" pitchFamily="34" charset="0"/>
              </a:rPr>
              <a:t>Paddling Pools</a:t>
            </a:r>
          </a:p>
          <a:p>
            <a:pPr marL="171450" indent="-171450" algn="l">
              <a:buFont typeface="Arial" pitchFamily="34" charset="0"/>
              <a:buChar char="•"/>
            </a:pPr>
            <a:r>
              <a:rPr lang="en-GB" sz="1000" baseline="0" dirty="0" smtClean="0">
                <a:latin typeface="Calibri" pitchFamily="34" charset="0"/>
              </a:rPr>
              <a:t>Scooters</a:t>
            </a:r>
          </a:p>
          <a:p>
            <a:pPr marL="628650" lvl="1" indent="-171450" algn="l">
              <a:buFont typeface="Arial" pitchFamily="34" charset="0"/>
              <a:buChar char="•"/>
            </a:pPr>
            <a:r>
              <a:rPr lang="en-GB" sz="1000" baseline="0" dirty="0" smtClean="0">
                <a:latin typeface="Calibri" pitchFamily="34" charset="0"/>
              </a:rPr>
              <a:t>Kids Scooters</a:t>
            </a:r>
          </a:p>
          <a:p>
            <a:pPr marL="628650" lvl="1" indent="-171450" algn="l">
              <a:buFont typeface="Arial" pitchFamily="34" charset="0"/>
              <a:buChar char="•"/>
            </a:pPr>
            <a:r>
              <a:rPr lang="en-GB" sz="1000" baseline="0" dirty="0" smtClean="0">
                <a:latin typeface="Calibri" pitchFamily="34" charset="0"/>
              </a:rPr>
              <a:t>3-Wheel Scooters</a:t>
            </a:r>
          </a:p>
          <a:p>
            <a:pPr marL="628650" lvl="1" indent="-171450" algn="l">
              <a:buFont typeface="Arial" pitchFamily="34" charset="0"/>
              <a:buChar char="•"/>
            </a:pPr>
            <a:r>
              <a:rPr lang="en-GB" sz="1000" baseline="0" dirty="0" smtClean="0">
                <a:latin typeface="Calibri" pitchFamily="34" charset="0"/>
              </a:rPr>
              <a:t>Mini Micro Scoters</a:t>
            </a:r>
          </a:p>
          <a:p>
            <a:pPr marL="171450" indent="-171450" algn="l">
              <a:buFont typeface="Arial" pitchFamily="34" charset="0"/>
              <a:buChar char="•"/>
            </a:pPr>
            <a:r>
              <a:rPr lang="en-GB" sz="1000" baseline="0" dirty="0" smtClean="0">
                <a:latin typeface="Calibri" pitchFamily="34" charset="0"/>
              </a:rPr>
              <a:t>Wendy Houses</a:t>
            </a:r>
          </a:p>
          <a:p>
            <a:pPr marL="628650" lvl="1" indent="-171450" algn="l">
              <a:buFont typeface="Arial" pitchFamily="34" charset="0"/>
              <a:buChar char="•"/>
            </a:pPr>
            <a:r>
              <a:rPr lang="en-GB" sz="1000" baseline="0" dirty="0" smtClean="0">
                <a:latin typeface="Calibri" pitchFamily="34" charset="0"/>
              </a:rPr>
              <a:t>Play Houses</a:t>
            </a:r>
          </a:p>
          <a:p>
            <a:pPr marL="628650" lvl="1" indent="-171450" algn="l">
              <a:buFont typeface="Arial" pitchFamily="34" charset="0"/>
              <a:buChar char="•"/>
            </a:pPr>
            <a:r>
              <a:rPr lang="en-GB" sz="1000" baseline="0" dirty="0" smtClean="0">
                <a:latin typeface="Calibri" pitchFamily="34" charset="0"/>
              </a:rPr>
              <a:t>Play Tents</a:t>
            </a:r>
          </a:p>
          <a:p>
            <a:pPr marL="628650" lvl="1" indent="-171450" algn="l">
              <a:buFont typeface="Arial" pitchFamily="34" charset="0"/>
              <a:buChar char="•"/>
            </a:pPr>
            <a:r>
              <a:rPr lang="en-GB" sz="1000" baseline="0" dirty="0" smtClean="0">
                <a:latin typeface="Calibri" pitchFamily="34" charset="0"/>
              </a:rPr>
              <a:t>Toy Castles</a:t>
            </a:r>
          </a:p>
          <a:p>
            <a:pPr marL="171450" indent="-171450" algn="l">
              <a:buFont typeface="Arial" pitchFamily="34" charset="0"/>
              <a:buChar char="•"/>
            </a:pPr>
            <a:r>
              <a:rPr lang="en-GB" sz="1000" baseline="0" dirty="0">
                <a:latin typeface="Calibri" pitchFamily="34" charset="0"/>
              </a:rPr>
              <a:t>Kids </a:t>
            </a:r>
            <a:r>
              <a:rPr lang="en-GB" sz="1000" baseline="0" dirty="0" smtClean="0">
                <a:latin typeface="Calibri" pitchFamily="34" charset="0"/>
              </a:rPr>
              <a:t>Motorbikes</a:t>
            </a:r>
            <a:endParaRPr lang="en-GB" sz="1000" baseline="0" dirty="0">
              <a:latin typeface="Calibri" pitchFamily="34" charset="0"/>
            </a:endParaRPr>
          </a:p>
          <a:p>
            <a:pPr marL="171450" indent="-171450" algn="l">
              <a:buFont typeface="Arial" pitchFamily="34" charset="0"/>
              <a:buChar char="•"/>
            </a:pPr>
            <a:r>
              <a:rPr lang="en-GB" sz="1000" baseline="0" dirty="0" smtClean="0">
                <a:latin typeface="Calibri" pitchFamily="34" charset="0"/>
              </a:rPr>
              <a:t>Go Karts</a:t>
            </a:r>
          </a:p>
          <a:p>
            <a:pPr marL="628650" lvl="1" indent="-171450" algn="l">
              <a:buFont typeface="Arial" pitchFamily="34" charset="0"/>
              <a:buChar char="•"/>
            </a:pPr>
            <a:r>
              <a:rPr lang="en-GB" sz="1000" baseline="0" dirty="0" smtClean="0">
                <a:latin typeface="Calibri" pitchFamily="34" charset="0"/>
              </a:rPr>
              <a:t>Pedal Go Karts</a:t>
            </a:r>
          </a:p>
          <a:p>
            <a:pPr marL="628650" lvl="1" indent="-171450" algn="l">
              <a:buFont typeface="Arial" pitchFamily="34" charset="0"/>
              <a:buChar char="•"/>
            </a:pPr>
            <a:r>
              <a:rPr lang="en-GB" sz="1000" baseline="0" dirty="0" smtClean="0">
                <a:latin typeface="Calibri" pitchFamily="34" charset="0"/>
              </a:rPr>
              <a:t>Pedal Cars</a:t>
            </a:r>
          </a:p>
          <a:p>
            <a:pPr marL="628650" lvl="1" indent="-171450" algn="l">
              <a:buFont typeface="Arial" pitchFamily="34" charset="0"/>
              <a:buChar char="•"/>
            </a:pPr>
            <a:r>
              <a:rPr lang="en-GB" sz="1000" baseline="0" dirty="0">
                <a:latin typeface="Calibri" pitchFamily="34" charset="0"/>
              </a:rPr>
              <a:t>Kids Quad </a:t>
            </a:r>
            <a:r>
              <a:rPr lang="en-GB" sz="1000" baseline="0" dirty="0" smtClean="0">
                <a:latin typeface="Calibri" pitchFamily="34" charset="0"/>
              </a:rPr>
              <a:t>Bikes</a:t>
            </a:r>
            <a:endParaRPr lang="en-GB" sz="1000" baseline="0" dirty="0">
              <a:latin typeface="Calibri" pitchFamily="34" charset="0"/>
            </a:endParaRPr>
          </a:p>
          <a:p>
            <a:pPr marL="171450" indent="-171450" algn="l">
              <a:buFont typeface="Arial" pitchFamily="34" charset="0"/>
              <a:buChar char="•"/>
            </a:pPr>
            <a:r>
              <a:rPr lang="en-GB" sz="1000" baseline="0" dirty="0" smtClean="0">
                <a:latin typeface="Calibri" pitchFamily="34" charset="0"/>
              </a:rPr>
              <a:t>Swings</a:t>
            </a:r>
          </a:p>
          <a:p>
            <a:pPr marL="628650" lvl="1" indent="-171450" algn="l">
              <a:buFont typeface="Arial" pitchFamily="34" charset="0"/>
              <a:buChar char="•"/>
            </a:pPr>
            <a:r>
              <a:rPr lang="en-GB" sz="1000" baseline="0" dirty="0" smtClean="0">
                <a:latin typeface="Calibri" pitchFamily="34" charset="0"/>
              </a:rPr>
              <a:t>Baby Swings</a:t>
            </a:r>
            <a:endParaRPr lang="en-GB" sz="1000" baseline="0" dirty="0">
              <a:latin typeface="Calibri" pitchFamily="34" charset="0"/>
            </a:endParaRPr>
          </a:p>
          <a:p>
            <a:pPr marL="171450" indent="-171450" algn="l">
              <a:buFont typeface="Arial" pitchFamily="34" charset="0"/>
              <a:buChar char="•"/>
            </a:pPr>
            <a:r>
              <a:rPr lang="en-GB" sz="1000" baseline="0" dirty="0">
                <a:latin typeface="Calibri" pitchFamily="34" charset="0"/>
              </a:rPr>
              <a:t>Garden </a:t>
            </a:r>
            <a:r>
              <a:rPr lang="en-GB" sz="1000" baseline="0" dirty="0" smtClean="0">
                <a:latin typeface="Calibri" pitchFamily="34" charset="0"/>
              </a:rPr>
              <a:t>Games</a:t>
            </a:r>
            <a:endParaRPr lang="en-GB" sz="1000" baseline="0" dirty="0">
              <a:latin typeface="Calibri" pitchFamily="34" charset="0"/>
            </a:endParaRPr>
          </a:p>
          <a:p>
            <a:pPr marL="171450" indent="-171450" algn="l">
              <a:buFont typeface="Arial" pitchFamily="34" charset="0"/>
              <a:buChar char="•"/>
            </a:pPr>
            <a:r>
              <a:rPr lang="en-GB" sz="1000" baseline="0" dirty="0" smtClean="0">
                <a:latin typeface="Calibri" pitchFamily="34" charset="0"/>
              </a:rPr>
              <a:t>Climbing </a:t>
            </a:r>
            <a:r>
              <a:rPr lang="en-GB" sz="1000" baseline="0" dirty="0">
                <a:latin typeface="Calibri" pitchFamily="34" charset="0"/>
              </a:rPr>
              <a:t>Frames</a:t>
            </a:r>
          </a:p>
          <a:p>
            <a:pPr marL="171450" indent="-171450" algn="l">
              <a:buFont typeface="Arial" pitchFamily="34" charset="0"/>
              <a:buChar char="•"/>
            </a:pPr>
            <a:r>
              <a:rPr lang="en-GB" sz="1000" baseline="0" dirty="0" smtClean="0">
                <a:latin typeface="Calibri" pitchFamily="34" charset="0"/>
              </a:rPr>
              <a:t>See Saws</a:t>
            </a:r>
          </a:p>
          <a:p>
            <a:pPr marL="171450" indent="-171450" algn="l">
              <a:buFont typeface="Arial" pitchFamily="34" charset="0"/>
              <a:buChar char="•"/>
            </a:pPr>
            <a:r>
              <a:rPr lang="en-GB" sz="1000" baseline="0" dirty="0" smtClean="0">
                <a:latin typeface="Calibri" pitchFamily="34" charset="0"/>
              </a:rPr>
              <a:t>Slides</a:t>
            </a:r>
            <a:endParaRPr lang="en-GB" sz="1000" baseline="0" dirty="0">
              <a:latin typeface="Calibri" pitchFamily="34" charset="0"/>
            </a:endParaRPr>
          </a:p>
          <a:p>
            <a:pPr marL="171450" indent="-171450" algn="l">
              <a:buFont typeface="Arial" pitchFamily="34" charset="0"/>
              <a:buChar char="•"/>
            </a:pPr>
            <a:r>
              <a:rPr lang="en-GB" sz="1000" baseline="0" dirty="0" smtClean="0">
                <a:latin typeface="Calibri" pitchFamily="34" charset="0"/>
              </a:rPr>
              <a:t>Toddler </a:t>
            </a:r>
            <a:r>
              <a:rPr lang="en-GB" sz="1000" baseline="0" dirty="0">
                <a:latin typeface="Calibri" pitchFamily="34" charset="0"/>
              </a:rPr>
              <a:t>Scooters</a:t>
            </a:r>
          </a:p>
          <a:p>
            <a:pPr marL="171450" indent="-171450" algn="l">
              <a:buFont typeface="Arial" pitchFamily="34" charset="0"/>
              <a:buChar char="•"/>
            </a:pPr>
            <a:r>
              <a:rPr lang="en-GB" sz="1000" baseline="0" dirty="0" smtClean="0">
                <a:latin typeface="Calibri" pitchFamily="34" charset="0"/>
              </a:rPr>
              <a:t>Toddler </a:t>
            </a:r>
            <a:r>
              <a:rPr lang="en-GB" sz="1000" baseline="0" dirty="0">
                <a:latin typeface="Calibri" pitchFamily="34" charset="0"/>
              </a:rPr>
              <a:t>Trikes</a:t>
            </a:r>
          </a:p>
          <a:p>
            <a:pPr marL="171450" indent="-171450" algn="l">
              <a:buFont typeface="Arial" pitchFamily="34" charset="0"/>
              <a:buChar char="•"/>
            </a:pPr>
            <a:r>
              <a:rPr lang="en-GB" sz="1000" baseline="0" dirty="0">
                <a:latin typeface="Calibri" pitchFamily="34" charset="0"/>
              </a:rPr>
              <a:t>Trampolines</a:t>
            </a:r>
          </a:p>
        </p:txBody>
      </p:sp>
      <p:graphicFrame>
        <p:nvGraphicFramePr>
          <p:cNvPr id="5" name="Chart 4"/>
          <p:cNvGraphicFramePr>
            <a:graphicFrameLocks/>
          </p:cNvGraphicFramePr>
          <p:nvPr>
            <p:extLst>
              <p:ext uri="{D42A27DB-BD31-4B8C-83A1-F6EECF244321}">
                <p14:modId xmlns:p14="http://schemas.microsoft.com/office/powerpoint/2010/main" val="1454754198"/>
              </p:ext>
            </p:extLst>
          </p:nvPr>
        </p:nvGraphicFramePr>
        <p:xfrm>
          <a:off x="228600" y="1447800"/>
          <a:ext cx="6553200" cy="3124200"/>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ular Callout 6"/>
          <p:cNvSpPr/>
          <p:nvPr/>
        </p:nvSpPr>
        <p:spPr bwMode="auto">
          <a:xfrm>
            <a:off x="228600" y="5105400"/>
            <a:ext cx="1143000" cy="381000"/>
          </a:xfrm>
          <a:prstGeom prst="wedgeRectCallout">
            <a:avLst>
              <a:gd name="adj1" fmla="val -27724"/>
              <a:gd name="adj2" fmla="val -361012"/>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none" lIns="91440" tIns="45720" rIns="91440" bIns="45720" numCol="1" rtlCol="0" anchor="ctr" anchorCtr="0" compatLnSpc="1">
            <a:prstTxWarp prst="textNoShape">
              <a:avLst/>
            </a:prstTxWarp>
          </a:bodyPr>
          <a:lstStyle/>
          <a:p>
            <a:r>
              <a:rPr lang="en-GB" sz="800" b="1" baseline="0" dirty="0" smtClean="0"/>
              <a:t>Category name</a:t>
            </a:r>
            <a:endParaRPr kumimoji="0" lang="en-GB" sz="800" b="1" i="0" u="none" strike="noStrike" cap="none" normalizeH="0" baseline="-25000" dirty="0" smtClean="0">
              <a:ln>
                <a:noFill/>
              </a:ln>
              <a:solidFill>
                <a:schemeClr val="tx1"/>
              </a:solidFill>
              <a:effectLst/>
            </a:endParaRPr>
          </a:p>
        </p:txBody>
      </p:sp>
      <p:sp>
        <p:nvSpPr>
          <p:cNvPr id="8" name="Rectangular Callout 7"/>
          <p:cNvSpPr/>
          <p:nvPr/>
        </p:nvSpPr>
        <p:spPr bwMode="auto">
          <a:xfrm>
            <a:off x="762000" y="4572000"/>
            <a:ext cx="1143000" cy="381000"/>
          </a:xfrm>
          <a:prstGeom prst="wedgeRectCallout">
            <a:avLst>
              <a:gd name="adj1" fmla="val -42607"/>
              <a:gd name="adj2" fmla="val -257756"/>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none" lIns="91440" tIns="45720" rIns="91440" bIns="45720" numCol="1" rtlCol="0" anchor="ctr" anchorCtr="0" compatLnSpc="1">
            <a:prstTxWarp prst="textNoShape">
              <a:avLst/>
            </a:prstTxWarp>
          </a:bodyPr>
          <a:lstStyle/>
          <a:p>
            <a:r>
              <a:rPr lang="en-GB" sz="800" b="1" baseline="0" dirty="0" smtClean="0"/>
              <a:t>Subcategory name</a:t>
            </a:r>
            <a:endParaRPr kumimoji="0" lang="en-GB" sz="800" b="1" i="0" u="none" strike="noStrike" cap="none" normalizeH="0" baseline="-25000" dirty="0" smtClean="0">
              <a:ln>
                <a:noFill/>
              </a:ln>
              <a:solidFill>
                <a:schemeClr val="tx1"/>
              </a:solidFill>
              <a:effectLst/>
            </a:endParaRPr>
          </a:p>
        </p:txBody>
      </p:sp>
      <p:sp>
        <p:nvSpPr>
          <p:cNvPr id="9" name="Rectangular Callout 8"/>
          <p:cNvSpPr/>
          <p:nvPr/>
        </p:nvSpPr>
        <p:spPr bwMode="auto">
          <a:xfrm>
            <a:off x="2057400" y="5105400"/>
            <a:ext cx="1143000" cy="381000"/>
          </a:xfrm>
          <a:prstGeom prst="wedgeRectCallout">
            <a:avLst>
              <a:gd name="adj1" fmla="val 24370"/>
              <a:gd name="adj2" fmla="val -313570"/>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none" lIns="91440" tIns="45720" rIns="91440" bIns="45720" numCol="1" rtlCol="0" anchor="ctr" anchorCtr="0" compatLnSpc="1">
            <a:prstTxWarp prst="textNoShape">
              <a:avLst/>
            </a:prstTxWarp>
          </a:bodyPr>
          <a:lstStyle/>
          <a:p>
            <a:r>
              <a:rPr lang="en-GB" sz="800" b="1" baseline="0" dirty="0" smtClean="0"/>
              <a:t>Sub-Sub Category name</a:t>
            </a:r>
            <a:endParaRPr kumimoji="0" lang="en-GB" sz="800" b="1" i="0" u="none" strike="noStrike" cap="none" normalizeH="0" baseline="-25000" dirty="0" smtClean="0">
              <a:ln>
                <a:noFill/>
              </a:ln>
              <a:solidFill>
                <a:schemeClr val="tx1"/>
              </a:solidFill>
              <a:effectLst/>
            </a:endParaRPr>
          </a:p>
        </p:txBody>
      </p:sp>
      <p:sp>
        <p:nvSpPr>
          <p:cNvPr id="10" name="TextBox 9"/>
          <p:cNvSpPr txBox="1"/>
          <p:nvPr/>
        </p:nvSpPr>
        <p:spPr>
          <a:xfrm>
            <a:off x="0" y="6197025"/>
            <a:ext cx="9144000" cy="584775"/>
          </a:xfrm>
          <a:prstGeom prst="rect">
            <a:avLst/>
          </a:prstGeom>
          <a:noFill/>
        </p:spPr>
        <p:txBody>
          <a:bodyPr wrap="square" rtlCol="0">
            <a:spAutoFit/>
          </a:bodyPr>
          <a:lstStyle/>
          <a:p>
            <a:r>
              <a:rPr lang="en-GB" b="1" baseline="0" dirty="0" smtClean="0">
                <a:solidFill>
                  <a:schemeClr val="bg1"/>
                </a:solidFill>
              </a:rPr>
              <a:t>If you’ve built bullet proof categorisation in your keyword research, you can start thinking about putting your navigational structure together </a:t>
            </a:r>
            <a:endParaRPr lang="en-GB" b="1" baseline="0" dirty="0">
              <a:solidFill>
                <a:schemeClr val="bg1"/>
              </a:solidFill>
            </a:endParaRPr>
          </a:p>
        </p:txBody>
      </p:sp>
      <p:pic>
        <p:nvPicPr>
          <p:cNvPr id="61443" name="Picture 3" descr="C:\Users\Richard\AppData\Local\Temp\SNAGHTML7ba813.PNG"/>
          <p:cNvPicPr>
            <a:picLocks noChangeAspect="1" noChangeArrowheads="1"/>
          </p:cNvPicPr>
          <p:nvPr/>
        </p:nvPicPr>
        <p:blipFill>
          <a:blip r:embed="rId3" cstate="print"/>
          <a:srcRect/>
          <a:stretch>
            <a:fillRect/>
          </a:stretch>
        </p:blipFill>
        <p:spPr bwMode="auto">
          <a:xfrm>
            <a:off x="3325135" y="4495800"/>
            <a:ext cx="3601301" cy="1524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2000"/>
                                        <p:tgtEl>
                                          <p:spTgt spid="7">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bg/>
                                          </p:spTgt>
                                        </p:tgtEl>
                                        <p:attrNameLst>
                                          <p:attrName>style.visibility</p:attrName>
                                        </p:attrNameLst>
                                      </p:cBhvr>
                                      <p:to>
                                        <p:strVal val="visible"/>
                                      </p:to>
                                    </p:set>
                                    <p:animEffect transition="in" filter="fade">
                                      <p:cBhvr>
                                        <p:cTn id="10" dur="2000"/>
                                        <p:tgtEl>
                                          <p:spTgt spid="8">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bg/>
                                          </p:spTgt>
                                        </p:tgtEl>
                                        <p:attrNameLst>
                                          <p:attrName>style.visibility</p:attrName>
                                        </p:attrNameLst>
                                      </p:cBhvr>
                                      <p:to>
                                        <p:strVal val="visible"/>
                                      </p:to>
                                    </p:set>
                                    <p:animEffect transition="in" filter="fade">
                                      <p:cBhvr>
                                        <p:cTn id="13" dur="2000"/>
                                        <p:tgtEl>
                                          <p:spTgt spid="9">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P spid="8" grpId="0" build="allAtOnce" animBg="1"/>
      <p:bldP spid="9" grpId="0" build="allAtOnce"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AND You CAN QUICKLY BUILD OUT THE WHOLE THING</a:t>
            </a:r>
            <a:endParaRPr lang="en-GB" dirty="0"/>
          </a:p>
        </p:txBody>
      </p:sp>
      <p:sp>
        <p:nvSpPr>
          <p:cNvPr id="4" name="TextBox 3"/>
          <p:cNvSpPr txBox="1"/>
          <p:nvPr/>
        </p:nvSpPr>
        <p:spPr>
          <a:xfrm>
            <a:off x="304800" y="1447800"/>
            <a:ext cx="2057400" cy="4419600"/>
          </a:xfrm>
          <a:prstGeom prst="rect">
            <a:avLst/>
          </a:prstGeom>
          <a:gradFill>
            <a:gsLst>
              <a:gs pos="0">
                <a:schemeClr val="accent1">
                  <a:lumMod val="40000"/>
                  <a:lumOff val="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GB" sz="1000" b="1" u="sng" baseline="0" dirty="0" smtClean="0">
                <a:latin typeface="Calibri" pitchFamily="34" charset="0"/>
              </a:rPr>
              <a:t>Category</a:t>
            </a:r>
            <a:r>
              <a:rPr lang="en-GB" sz="1000" b="1" u="sng" baseline="0" dirty="0">
                <a:latin typeface="Calibri" pitchFamily="34" charset="0"/>
              </a:rPr>
              <a:t>: </a:t>
            </a:r>
            <a:r>
              <a:rPr lang="en-GB" sz="1000" b="1" u="sng" baseline="0" dirty="0" smtClean="0">
                <a:latin typeface="Calibri" pitchFamily="34" charset="0"/>
              </a:rPr>
              <a:t>Children’s Toys</a:t>
            </a:r>
            <a:br>
              <a:rPr lang="en-GB" sz="1000" b="1" u="sng" baseline="0" dirty="0" smtClean="0">
                <a:latin typeface="Calibri" pitchFamily="34" charset="0"/>
              </a:rPr>
            </a:br>
            <a:endParaRPr lang="en-GB" sz="1000" b="1" u="sng" baseline="0" dirty="0" smtClean="0">
              <a:latin typeface="Calibri" pitchFamily="34" charset="0"/>
            </a:endParaRPr>
          </a:p>
          <a:p>
            <a:pPr marL="171450" indent="-171450" algn="l">
              <a:buFont typeface="Arial" pitchFamily="34" charset="0"/>
              <a:buChar char="•"/>
            </a:pPr>
            <a:r>
              <a:rPr lang="en-GB" sz="1000" baseline="0" dirty="0" smtClean="0">
                <a:latin typeface="Calibri" pitchFamily="34" charset="0"/>
              </a:rPr>
              <a:t>Dolls Houses</a:t>
            </a:r>
          </a:p>
          <a:p>
            <a:pPr marL="171450" indent="-171450" algn="l">
              <a:buFont typeface="Arial" pitchFamily="34" charset="0"/>
              <a:buChar char="•"/>
            </a:pPr>
            <a:r>
              <a:rPr lang="en-GB" sz="1000" baseline="0" dirty="0" smtClean="0">
                <a:latin typeface="Calibri" pitchFamily="34" charset="0"/>
              </a:rPr>
              <a:t>Dressing </a:t>
            </a:r>
            <a:r>
              <a:rPr lang="en-GB" sz="1000" baseline="0" dirty="0">
                <a:latin typeface="Calibri" pitchFamily="34" charset="0"/>
              </a:rPr>
              <a:t>Up</a:t>
            </a:r>
          </a:p>
          <a:p>
            <a:pPr marL="171450" indent="-171450" algn="l">
              <a:buFont typeface="Arial" pitchFamily="34" charset="0"/>
              <a:buChar char="•"/>
            </a:pPr>
            <a:r>
              <a:rPr lang="en-GB" sz="1000" baseline="0" dirty="0" smtClean="0">
                <a:latin typeface="Calibri" pitchFamily="34" charset="0"/>
              </a:rPr>
              <a:t>Games Tables</a:t>
            </a:r>
          </a:p>
          <a:p>
            <a:pPr marL="628650" lvl="1" indent="-171450" algn="l">
              <a:buFont typeface="Arial" pitchFamily="34" charset="0"/>
              <a:buChar char="•"/>
            </a:pPr>
            <a:r>
              <a:rPr lang="en-GB" sz="1000" baseline="0" dirty="0">
                <a:latin typeface="Calibri" pitchFamily="34" charset="0"/>
              </a:rPr>
              <a:t>Football Tables</a:t>
            </a:r>
          </a:p>
          <a:p>
            <a:pPr marL="628650" lvl="1" indent="-171450" algn="l">
              <a:buFont typeface="Arial" pitchFamily="34" charset="0"/>
              <a:buChar char="•"/>
            </a:pPr>
            <a:r>
              <a:rPr lang="en-GB" sz="1000" baseline="0" dirty="0" smtClean="0">
                <a:latin typeface="Calibri" pitchFamily="34" charset="0"/>
              </a:rPr>
              <a:t>Air Hockey Tables</a:t>
            </a:r>
          </a:p>
          <a:p>
            <a:pPr marL="628650" lvl="1" indent="-171450" algn="l">
              <a:buFont typeface="Arial" pitchFamily="34" charset="0"/>
              <a:buChar char="•"/>
            </a:pPr>
            <a:r>
              <a:rPr lang="en-GB" sz="1000" baseline="0" dirty="0" smtClean="0">
                <a:latin typeface="Calibri" pitchFamily="34" charset="0"/>
              </a:rPr>
              <a:t>Multi Games Tables</a:t>
            </a:r>
            <a:endParaRPr lang="en-GB" sz="1000" baseline="0" dirty="0">
              <a:latin typeface="Calibri" pitchFamily="34" charset="0"/>
            </a:endParaRPr>
          </a:p>
          <a:p>
            <a:pPr marL="171450" indent="-171450" algn="l">
              <a:buFont typeface="Arial" pitchFamily="34" charset="0"/>
              <a:buChar char="•"/>
            </a:pPr>
            <a:r>
              <a:rPr lang="en-GB" sz="1000" baseline="0" dirty="0">
                <a:latin typeface="Calibri" pitchFamily="34" charset="0"/>
              </a:rPr>
              <a:t>Online Toy Shops</a:t>
            </a:r>
          </a:p>
          <a:p>
            <a:pPr marL="171450" indent="-171450" algn="l">
              <a:buFont typeface="Arial" pitchFamily="34" charset="0"/>
              <a:buChar char="•"/>
            </a:pPr>
            <a:r>
              <a:rPr lang="en-GB" sz="1000" baseline="0" dirty="0">
                <a:latin typeface="Calibri" pitchFamily="34" charset="0"/>
              </a:rPr>
              <a:t>Play Kitchens</a:t>
            </a:r>
          </a:p>
          <a:p>
            <a:pPr marL="171450" indent="-171450" algn="l">
              <a:buFont typeface="Arial" pitchFamily="34" charset="0"/>
              <a:buChar char="•"/>
            </a:pPr>
            <a:r>
              <a:rPr lang="en-GB" sz="1000" baseline="0" dirty="0">
                <a:latin typeface="Calibri" pitchFamily="34" charset="0"/>
              </a:rPr>
              <a:t>Pool and Snooker Tables</a:t>
            </a:r>
          </a:p>
          <a:p>
            <a:pPr marL="171450" indent="-171450" algn="l">
              <a:buFont typeface="Arial" pitchFamily="34" charset="0"/>
              <a:buChar char="•"/>
            </a:pPr>
            <a:r>
              <a:rPr lang="en-GB" sz="1000" baseline="0" dirty="0">
                <a:latin typeface="Calibri" pitchFamily="34" charset="0"/>
              </a:rPr>
              <a:t>Pop Up Tents &amp; Wendy </a:t>
            </a:r>
            <a:r>
              <a:rPr lang="en-GB" sz="1000" baseline="0" dirty="0" smtClean="0">
                <a:latin typeface="Calibri" pitchFamily="34" charset="0"/>
              </a:rPr>
              <a:t>Houses</a:t>
            </a:r>
          </a:p>
          <a:p>
            <a:pPr marL="171450" indent="-171450" algn="l">
              <a:buFont typeface="Arial" pitchFamily="34" charset="0"/>
              <a:buChar char="•"/>
            </a:pPr>
            <a:r>
              <a:rPr lang="en-GB" sz="1000" baseline="0" dirty="0" smtClean="0">
                <a:latin typeface="Calibri" pitchFamily="34" charset="0"/>
              </a:rPr>
              <a:t>Barbie Toys</a:t>
            </a:r>
          </a:p>
          <a:p>
            <a:pPr marL="171450" indent="-171450" algn="l">
              <a:buFont typeface="Arial" pitchFamily="34" charset="0"/>
              <a:buChar char="•"/>
            </a:pPr>
            <a:r>
              <a:rPr lang="en-GB" sz="1000" baseline="0" dirty="0" smtClean="0">
                <a:latin typeface="Calibri" pitchFamily="34" charset="0"/>
              </a:rPr>
              <a:t>Battery Powered Cars</a:t>
            </a:r>
            <a:endParaRPr lang="en-GB" sz="1000" baseline="0" dirty="0">
              <a:latin typeface="Calibri" pitchFamily="34" charset="0"/>
            </a:endParaRPr>
          </a:p>
          <a:p>
            <a:pPr marL="171450" indent="-171450" algn="l">
              <a:buFont typeface="Arial" pitchFamily="34" charset="0"/>
              <a:buChar char="•"/>
            </a:pPr>
            <a:r>
              <a:rPr lang="en-GB" sz="1000" baseline="0" dirty="0">
                <a:latin typeface="Calibri" pitchFamily="34" charset="0"/>
              </a:rPr>
              <a:t>Rocking Horses</a:t>
            </a:r>
          </a:p>
          <a:p>
            <a:pPr marL="171450" indent="-171450" algn="l">
              <a:buFont typeface="Arial" pitchFamily="34" charset="0"/>
              <a:buChar char="•"/>
            </a:pPr>
            <a:r>
              <a:rPr lang="en-GB" sz="1000" baseline="0" dirty="0" smtClean="0">
                <a:latin typeface="Calibri" pitchFamily="34" charset="0"/>
              </a:rPr>
              <a:t>Educational Toys</a:t>
            </a:r>
          </a:p>
          <a:p>
            <a:pPr marL="628650" lvl="1" indent="-171450" algn="l">
              <a:buFont typeface="Arial" pitchFamily="34" charset="0"/>
              <a:buChar char="•"/>
            </a:pPr>
            <a:r>
              <a:rPr lang="en-GB" sz="1000" baseline="0" dirty="0" smtClean="0">
                <a:latin typeface="Calibri" pitchFamily="34" charset="0"/>
              </a:rPr>
              <a:t>Science Toys</a:t>
            </a:r>
          </a:p>
          <a:p>
            <a:pPr marL="628650" lvl="1" indent="-171450" algn="l">
              <a:buFont typeface="Arial" pitchFamily="34" charset="0"/>
              <a:buChar char="•"/>
            </a:pPr>
            <a:r>
              <a:rPr lang="en-GB" sz="1000" baseline="0" dirty="0" smtClean="0">
                <a:latin typeface="Calibri" pitchFamily="34" charset="0"/>
              </a:rPr>
              <a:t>ABC Games / Alphabet Games</a:t>
            </a:r>
          </a:p>
          <a:p>
            <a:pPr marL="628650" lvl="1" indent="-171450" algn="l">
              <a:buFont typeface="Arial" pitchFamily="34" charset="0"/>
              <a:buChar char="•"/>
            </a:pPr>
            <a:r>
              <a:rPr lang="en-GB" sz="1000" baseline="0" dirty="0" smtClean="0">
                <a:latin typeface="Calibri" pitchFamily="34" charset="0"/>
              </a:rPr>
              <a:t>Early Learning Games</a:t>
            </a:r>
          </a:p>
          <a:p>
            <a:pPr marL="628650" lvl="1" indent="-171450" algn="l">
              <a:buFont typeface="Arial" pitchFamily="34" charset="0"/>
              <a:buChar char="•"/>
            </a:pPr>
            <a:endParaRPr lang="en-GB" sz="1000" baseline="0" dirty="0">
              <a:latin typeface="Calibri" pitchFamily="34" charset="0"/>
            </a:endParaRPr>
          </a:p>
          <a:p>
            <a:pPr marL="171450" indent="-171450" algn="l">
              <a:buFont typeface="Arial" pitchFamily="34" charset="0"/>
              <a:buChar char="•"/>
            </a:pPr>
            <a:r>
              <a:rPr lang="en-GB" sz="1000" baseline="0" dirty="0">
                <a:latin typeface="Calibri" pitchFamily="34" charset="0"/>
              </a:rPr>
              <a:t>Table Tennis Tables</a:t>
            </a:r>
          </a:p>
          <a:p>
            <a:pPr marL="171450" indent="-171450" algn="l">
              <a:buFont typeface="Arial" pitchFamily="34" charset="0"/>
              <a:buChar char="•"/>
            </a:pPr>
            <a:r>
              <a:rPr lang="en-GB" sz="1000" baseline="0" dirty="0" smtClean="0">
                <a:latin typeface="Calibri" pitchFamily="34" charset="0"/>
              </a:rPr>
              <a:t>Children’s Wooden Toys</a:t>
            </a:r>
          </a:p>
          <a:p>
            <a:pPr marL="628650" lvl="1" indent="-171450" algn="l">
              <a:buFont typeface="Arial" pitchFamily="34" charset="0"/>
              <a:buChar char="•"/>
            </a:pPr>
            <a:r>
              <a:rPr lang="en-GB" sz="1000" baseline="0" dirty="0" smtClean="0">
                <a:latin typeface="Calibri" pitchFamily="34" charset="0"/>
              </a:rPr>
              <a:t>Rocking Horses (Baby &amp; Toddler)</a:t>
            </a:r>
          </a:p>
          <a:p>
            <a:pPr marL="628650" lvl="1" indent="-171450" algn="l">
              <a:buFont typeface="Arial" pitchFamily="34" charset="0"/>
              <a:buChar char="•"/>
            </a:pPr>
            <a:r>
              <a:rPr lang="en-GB" sz="1000" baseline="0" dirty="0" smtClean="0">
                <a:latin typeface="Calibri" pitchFamily="34" charset="0"/>
              </a:rPr>
              <a:t>Wooden Puzzles</a:t>
            </a:r>
          </a:p>
          <a:p>
            <a:pPr marL="628650" lvl="1" indent="-171450" algn="l">
              <a:buFont typeface="Arial" pitchFamily="34" charset="0"/>
              <a:buChar char="•"/>
            </a:pPr>
            <a:r>
              <a:rPr lang="en-GB" sz="1000" baseline="0" dirty="0" smtClean="0">
                <a:latin typeface="Calibri" pitchFamily="34" charset="0"/>
              </a:rPr>
              <a:t>Wooden Kitchens (Children)</a:t>
            </a:r>
          </a:p>
        </p:txBody>
      </p:sp>
      <p:sp>
        <p:nvSpPr>
          <p:cNvPr id="5" name="TextBox 4"/>
          <p:cNvSpPr txBox="1"/>
          <p:nvPr/>
        </p:nvSpPr>
        <p:spPr>
          <a:xfrm>
            <a:off x="2514600" y="1447800"/>
            <a:ext cx="2057400" cy="3323987"/>
          </a:xfrm>
          <a:prstGeom prst="rect">
            <a:avLst/>
          </a:prstGeom>
          <a:gradFill>
            <a:gsLst>
              <a:gs pos="0">
                <a:schemeClr val="accent1">
                  <a:lumMod val="40000"/>
                  <a:lumOff val="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GB" sz="1000" b="1" u="sng" baseline="0" dirty="0" smtClean="0">
                <a:latin typeface="Calibri" pitchFamily="34" charset="0"/>
              </a:rPr>
              <a:t>Toy Storage</a:t>
            </a:r>
            <a:r>
              <a:rPr lang="en-GB" sz="1000" b="1" u="sng" baseline="0" dirty="0">
                <a:latin typeface="Calibri" pitchFamily="34" charset="0"/>
              </a:rPr>
              <a:t/>
            </a:r>
            <a:br>
              <a:rPr lang="en-GB" sz="1000" b="1" u="sng" baseline="0" dirty="0">
                <a:latin typeface="Calibri" pitchFamily="34" charset="0"/>
              </a:rPr>
            </a:br>
            <a:endParaRPr lang="en-GB" sz="1000" baseline="0" dirty="0" smtClean="0">
              <a:latin typeface="Calibri" pitchFamily="34" charset="0"/>
            </a:endParaRPr>
          </a:p>
          <a:p>
            <a:pPr marL="171450" indent="-171450" algn="l">
              <a:buFont typeface="Arial" pitchFamily="34" charset="0"/>
              <a:buChar char="•"/>
            </a:pPr>
            <a:r>
              <a:rPr lang="en-GB" sz="1000" baseline="0" dirty="0" smtClean="0">
                <a:latin typeface="Calibri" pitchFamily="34" charset="0"/>
              </a:rPr>
              <a:t>Toy Boxes</a:t>
            </a:r>
          </a:p>
          <a:p>
            <a:pPr marL="628650" lvl="1" indent="-171450" algn="l">
              <a:buFont typeface="Arial" pitchFamily="34" charset="0"/>
              <a:buChar char="•"/>
            </a:pPr>
            <a:r>
              <a:rPr lang="en-GB" sz="1000" baseline="0" dirty="0" smtClean="0">
                <a:latin typeface="Calibri" pitchFamily="34" charset="0"/>
              </a:rPr>
              <a:t>Wooden Toy Boxes</a:t>
            </a:r>
          </a:p>
          <a:p>
            <a:pPr marL="628650" lvl="1" indent="-171450" algn="l">
              <a:buFont typeface="Arial" pitchFamily="34" charset="0"/>
              <a:buChar char="•"/>
            </a:pPr>
            <a:r>
              <a:rPr lang="en-GB" sz="1000" baseline="0" dirty="0" smtClean="0">
                <a:latin typeface="Calibri" pitchFamily="34" charset="0"/>
              </a:rPr>
              <a:t>Kids Toy Boxes</a:t>
            </a:r>
          </a:p>
          <a:p>
            <a:pPr marL="628650" lvl="1" indent="-171450" algn="l">
              <a:buFont typeface="Arial" pitchFamily="34" charset="0"/>
              <a:buChar char="•"/>
            </a:pPr>
            <a:r>
              <a:rPr lang="en-GB" sz="1000" baseline="0" dirty="0" smtClean="0">
                <a:latin typeface="Calibri" pitchFamily="34" charset="0"/>
              </a:rPr>
              <a:t>Character </a:t>
            </a:r>
          </a:p>
          <a:p>
            <a:pPr marL="171450" indent="-171450" algn="l">
              <a:buFont typeface="Arial" pitchFamily="34" charset="0"/>
              <a:buChar char="•"/>
            </a:pPr>
            <a:r>
              <a:rPr lang="en-GB" sz="1000" baseline="0" dirty="0" smtClean="0">
                <a:latin typeface="Calibri" pitchFamily="34" charset="0"/>
              </a:rPr>
              <a:t>Toy Storage Ideas</a:t>
            </a:r>
          </a:p>
          <a:p>
            <a:pPr marL="628650" lvl="1" indent="-171450" algn="l">
              <a:buFont typeface="Arial" pitchFamily="34" charset="0"/>
              <a:buChar char="•"/>
            </a:pPr>
            <a:r>
              <a:rPr lang="en-GB" sz="1000" baseline="0" dirty="0" smtClean="0">
                <a:latin typeface="Calibri" pitchFamily="34" charset="0"/>
              </a:rPr>
              <a:t>Toy Storage Ideas</a:t>
            </a:r>
          </a:p>
          <a:p>
            <a:pPr marL="628650" lvl="1" indent="-171450" algn="l">
              <a:buFont typeface="Arial" pitchFamily="34" charset="0"/>
              <a:buChar char="•"/>
            </a:pPr>
            <a:r>
              <a:rPr lang="en-GB" sz="1000" baseline="0" dirty="0" smtClean="0">
                <a:latin typeface="Calibri" pitchFamily="34" charset="0"/>
              </a:rPr>
              <a:t>Boys Storage Boxes</a:t>
            </a:r>
          </a:p>
          <a:p>
            <a:pPr marL="628650" lvl="1" indent="-171450" algn="l">
              <a:buFont typeface="Arial" pitchFamily="34" charset="0"/>
              <a:buChar char="•"/>
            </a:pPr>
            <a:r>
              <a:rPr lang="en-GB" sz="1000" baseline="0" dirty="0" smtClean="0">
                <a:latin typeface="Calibri" pitchFamily="34" charset="0"/>
              </a:rPr>
              <a:t>Girls Storage Boxes</a:t>
            </a:r>
          </a:p>
          <a:p>
            <a:pPr marL="171450" indent="-171450" algn="l">
              <a:buFont typeface="Arial" pitchFamily="34" charset="0"/>
              <a:buChar char="•"/>
            </a:pPr>
            <a:r>
              <a:rPr lang="en-GB" sz="1000" baseline="0" dirty="0" smtClean="0">
                <a:latin typeface="Calibri" pitchFamily="34" charset="0"/>
              </a:rPr>
              <a:t>Kids Bedroom Storage</a:t>
            </a:r>
          </a:p>
          <a:p>
            <a:pPr marL="628650" lvl="1" indent="-171450" algn="l">
              <a:buFont typeface="Arial" pitchFamily="34" charset="0"/>
              <a:buChar char="•"/>
            </a:pPr>
            <a:r>
              <a:rPr lang="en-GB" sz="1000" baseline="0" dirty="0" smtClean="0">
                <a:latin typeface="Calibri" pitchFamily="34" charset="0"/>
              </a:rPr>
              <a:t>Toy Chests</a:t>
            </a:r>
          </a:p>
          <a:p>
            <a:pPr marL="628650" lvl="1" indent="-171450" algn="l">
              <a:buFont typeface="Arial" pitchFamily="34" charset="0"/>
              <a:buChar char="•"/>
            </a:pPr>
            <a:r>
              <a:rPr lang="en-GB" sz="1000" baseline="0" dirty="0" smtClean="0">
                <a:latin typeface="Calibri" pitchFamily="34" charset="0"/>
              </a:rPr>
              <a:t>Kids Bedroom Storage</a:t>
            </a:r>
          </a:p>
          <a:p>
            <a:pPr marL="171450" indent="-171450" algn="l">
              <a:buFont typeface="Arial" pitchFamily="34" charset="0"/>
              <a:buChar char="•"/>
            </a:pPr>
            <a:r>
              <a:rPr lang="en-GB" sz="1000" baseline="0" dirty="0" smtClean="0">
                <a:latin typeface="Calibri" pitchFamily="34" charset="0"/>
              </a:rPr>
              <a:t>Character Toy Boxes</a:t>
            </a:r>
          </a:p>
          <a:p>
            <a:pPr marL="628650" lvl="1" indent="-171450" algn="l">
              <a:buFont typeface="Arial" pitchFamily="34" charset="0"/>
              <a:buChar char="•"/>
            </a:pPr>
            <a:r>
              <a:rPr lang="en-GB" sz="1000" baseline="0" dirty="0" err="1" smtClean="0">
                <a:latin typeface="Calibri" pitchFamily="34" charset="0"/>
              </a:rPr>
              <a:t>Winnie</a:t>
            </a:r>
            <a:r>
              <a:rPr lang="en-GB" sz="1000" baseline="0" dirty="0" smtClean="0">
                <a:latin typeface="Calibri" pitchFamily="34" charset="0"/>
              </a:rPr>
              <a:t> The Pooh Toy Boxes</a:t>
            </a:r>
          </a:p>
          <a:p>
            <a:pPr marL="628650" lvl="1" indent="-171450" algn="l">
              <a:buFont typeface="Arial" pitchFamily="34" charset="0"/>
              <a:buChar char="•"/>
            </a:pPr>
            <a:r>
              <a:rPr lang="en-GB" sz="1000" baseline="0" dirty="0" smtClean="0">
                <a:latin typeface="Calibri" pitchFamily="34" charset="0"/>
              </a:rPr>
              <a:t>Thomas the Tank Engine Toy Boxes</a:t>
            </a:r>
          </a:p>
          <a:p>
            <a:pPr marL="628650" lvl="1" indent="-171450" algn="l">
              <a:buFont typeface="Arial" pitchFamily="34" charset="0"/>
              <a:buChar char="•"/>
            </a:pPr>
            <a:r>
              <a:rPr lang="en-GB" sz="1000" baseline="0" dirty="0" smtClean="0">
                <a:latin typeface="Calibri" pitchFamily="34" charset="0"/>
              </a:rPr>
              <a:t>Barbie Toy Boxes</a:t>
            </a:r>
          </a:p>
          <a:p>
            <a:pPr marL="628650" lvl="1" indent="-171450" algn="l">
              <a:buFont typeface="Arial" pitchFamily="34" charset="0"/>
              <a:buChar char="•"/>
            </a:pPr>
            <a:r>
              <a:rPr lang="en-GB" sz="1000" baseline="0" dirty="0" smtClean="0">
                <a:latin typeface="Calibri" pitchFamily="34" charset="0"/>
              </a:rPr>
              <a:t>Ben 10 Toy Boxes</a:t>
            </a:r>
            <a:endParaRPr lang="en-GB" sz="1000" baseline="0" dirty="0">
              <a:latin typeface="Calibri" pitchFamily="34" charset="0"/>
            </a:endParaRPr>
          </a:p>
          <a:p>
            <a:pPr lvl="1" algn="l"/>
            <a:endParaRPr lang="en-GB" sz="1000" baseline="0" dirty="0" smtClean="0">
              <a:latin typeface="Calibri" pitchFamily="34" charset="0"/>
            </a:endParaRPr>
          </a:p>
        </p:txBody>
      </p:sp>
      <p:sp>
        <p:nvSpPr>
          <p:cNvPr id="6" name="TextBox 5"/>
          <p:cNvSpPr txBox="1"/>
          <p:nvPr/>
        </p:nvSpPr>
        <p:spPr>
          <a:xfrm>
            <a:off x="4724400" y="1447800"/>
            <a:ext cx="2057400" cy="3631763"/>
          </a:xfrm>
          <a:prstGeom prst="rect">
            <a:avLst/>
          </a:prstGeom>
          <a:gradFill>
            <a:gsLst>
              <a:gs pos="0">
                <a:schemeClr val="accent1">
                  <a:lumMod val="40000"/>
                  <a:lumOff val="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GB" sz="1000" b="1" u="sng" baseline="0" dirty="0" smtClean="0">
                <a:latin typeface="Calibri" pitchFamily="34" charset="0"/>
              </a:rPr>
              <a:t>Category</a:t>
            </a:r>
            <a:r>
              <a:rPr lang="en-GB" sz="1000" b="1" u="sng" baseline="0" dirty="0">
                <a:latin typeface="Calibri" pitchFamily="34" charset="0"/>
              </a:rPr>
              <a:t>: </a:t>
            </a:r>
            <a:r>
              <a:rPr lang="en-GB" sz="1000" b="1" u="sng" baseline="0" dirty="0" smtClean="0">
                <a:latin typeface="Calibri" pitchFamily="34" charset="0"/>
              </a:rPr>
              <a:t>Child Safety Products</a:t>
            </a:r>
            <a:r>
              <a:rPr lang="en-GB" sz="1000" b="1" u="sng" baseline="0" dirty="0">
                <a:latin typeface="Calibri" pitchFamily="34" charset="0"/>
              </a:rPr>
              <a:t/>
            </a:r>
            <a:br>
              <a:rPr lang="en-GB" sz="1000" b="1" u="sng" baseline="0" dirty="0">
                <a:latin typeface="Calibri" pitchFamily="34" charset="0"/>
              </a:rPr>
            </a:br>
            <a:endParaRPr lang="en-GB" sz="1000" b="1" u="sng" baseline="0" dirty="0" smtClean="0">
              <a:latin typeface="Calibri" pitchFamily="34" charset="0"/>
            </a:endParaRPr>
          </a:p>
          <a:p>
            <a:pPr marL="171450" indent="-171450" algn="l">
              <a:buFont typeface="Arial" pitchFamily="34" charset="0"/>
              <a:buChar char="•"/>
            </a:pPr>
            <a:endParaRPr lang="en-GB" sz="1000" baseline="0" dirty="0" smtClean="0">
              <a:latin typeface="Calibri" pitchFamily="34" charset="0"/>
            </a:endParaRPr>
          </a:p>
          <a:p>
            <a:pPr marL="171450" indent="-171450" algn="l">
              <a:buFont typeface="Arial" pitchFamily="34" charset="0"/>
              <a:buChar char="•"/>
            </a:pPr>
            <a:r>
              <a:rPr lang="en-GB" sz="1000" baseline="0" dirty="0" smtClean="0">
                <a:latin typeface="Calibri" pitchFamily="34" charset="0"/>
              </a:rPr>
              <a:t>Play Mats</a:t>
            </a:r>
          </a:p>
          <a:p>
            <a:pPr marL="628650" lvl="1" indent="-171450" algn="l">
              <a:buFont typeface="Arial" pitchFamily="34" charset="0"/>
              <a:buChar char="•"/>
            </a:pPr>
            <a:r>
              <a:rPr lang="en-GB" sz="1000" baseline="0" dirty="0" smtClean="0">
                <a:latin typeface="Calibri" pitchFamily="34" charset="0"/>
              </a:rPr>
              <a:t>Baby Play Mats</a:t>
            </a:r>
          </a:p>
          <a:p>
            <a:pPr marL="628650" lvl="1" indent="-171450" algn="l">
              <a:buFont typeface="Arial" pitchFamily="34" charset="0"/>
              <a:buChar char="•"/>
            </a:pPr>
            <a:r>
              <a:rPr lang="en-GB" sz="1000" baseline="0" dirty="0" smtClean="0">
                <a:latin typeface="Calibri" pitchFamily="34" charset="0"/>
              </a:rPr>
              <a:t>Toddler Play Mats</a:t>
            </a:r>
          </a:p>
          <a:p>
            <a:pPr marL="628650" lvl="1" indent="-171450" algn="l">
              <a:buFont typeface="Arial" pitchFamily="34" charset="0"/>
              <a:buChar char="•"/>
            </a:pPr>
            <a:r>
              <a:rPr lang="en-GB" sz="1000" baseline="0" dirty="0" smtClean="0">
                <a:latin typeface="Calibri" pitchFamily="34" charset="0"/>
              </a:rPr>
              <a:t>Car / Road Play Mats</a:t>
            </a:r>
          </a:p>
          <a:p>
            <a:pPr marL="628650" lvl="1" indent="-171450" algn="l">
              <a:buFont typeface="Arial" pitchFamily="34" charset="0"/>
              <a:buChar char="•"/>
            </a:pPr>
            <a:r>
              <a:rPr lang="en-GB" sz="1000" baseline="0" dirty="0" smtClean="0">
                <a:latin typeface="Calibri" pitchFamily="34" charset="0"/>
              </a:rPr>
              <a:t>Outdoor Play Mats</a:t>
            </a:r>
          </a:p>
          <a:p>
            <a:pPr marL="628650" lvl="1" indent="-171450" algn="l">
              <a:buFont typeface="Arial" pitchFamily="34" charset="0"/>
              <a:buChar char="•"/>
            </a:pPr>
            <a:r>
              <a:rPr lang="en-GB" sz="1000" baseline="0" dirty="0" smtClean="0">
                <a:latin typeface="Calibri" pitchFamily="34" charset="0"/>
              </a:rPr>
              <a:t>Foam / Soft Play Mats</a:t>
            </a:r>
          </a:p>
          <a:p>
            <a:pPr marL="171450" indent="-171450" algn="l">
              <a:buFont typeface="Arial" pitchFamily="34" charset="0"/>
              <a:buChar char="•"/>
            </a:pPr>
            <a:r>
              <a:rPr lang="en-GB" sz="1000" baseline="0" dirty="0" smtClean="0">
                <a:latin typeface="Calibri" pitchFamily="34" charset="0"/>
              </a:rPr>
              <a:t>Bed Guards</a:t>
            </a:r>
          </a:p>
          <a:p>
            <a:pPr marL="628650" lvl="1" indent="-171450" algn="l">
              <a:buFont typeface="Arial" pitchFamily="34" charset="0"/>
              <a:buChar char="•"/>
            </a:pPr>
            <a:r>
              <a:rPr lang="en-GB" sz="1000" baseline="0" dirty="0" smtClean="0">
                <a:latin typeface="Calibri" pitchFamily="34" charset="0"/>
              </a:rPr>
              <a:t>Bed Guards for Toddlers</a:t>
            </a:r>
          </a:p>
          <a:p>
            <a:pPr marL="628650" lvl="1" indent="-171450" algn="l">
              <a:buFont typeface="Arial" pitchFamily="34" charset="0"/>
              <a:buChar char="•"/>
            </a:pPr>
            <a:r>
              <a:rPr lang="en-GB" sz="1000" baseline="0" dirty="0" smtClean="0">
                <a:latin typeface="Calibri" pitchFamily="34" charset="0"/>
              </a:rPr>
              <a:t>Baby Bed Guards</a:t>
            </a:r>
          </a:p>
          <a:p>
            <a:pPr marL="628650" lvl="1" indent="-171450" algn="l">
              <a:buFont typeface="Arial" pitchFamily="34" charset="0"/>
              <a:buChar char="•"/>
            </a:pPr>
            <a:r>
              <a:rPr lang="en-GB" sz="1000" baseline="0" dirty="0" smtClean="0">
                <a:latin typeface="Calibri" pitchFamily="34" charset="0"/>
              </a:rPr>
              <a:t>Child Bed Guards</a:t>
            </a:r>
          </a:p>
          <a:p>
            <a:pPr marL="628650" lvl="1" indent="-171450" algn="l">
              <a:buFont typeface="Arial" pitchFamily="34" charset="0"/>
              <a:buChar char="•"/>
            </a:pPr>
            <a:r>
              <a:rPr lang="en-GB" sz="1000" baseline="0" dirty="0" err="1" smtClean="0">
                <a:latin typeface="Calibri" pitchFamily="34" charset="0"/>
              </a:rPr>
              <a:t>Lindam</a:t>
            </a:r>
            <a:r>
              <a:rPr lang="en-GB" sz="1000" baseline="0" dirty="0" smtClean="0">
                <a:latin typeface="Calibri" pitchFamily="34" charset="0"/>
              </a:rPr>
              <a:t> Bed Guards</a:t>
            </a:r>
          </a:p>
          <a:p>
            <a:pPr marL="628650" lvl="1" indent="-171450" algn="l">
              <a:buFont typeface="Arial" pitchFamily="34" charset="0"/>
              <a:buChar char="•"/>
            </a:pPr>
            <a:r>
              <a:rPr lang="en-GB" sz="1000" baseline="0" dirty="0" err="1" smtClean="0">
                <a:latin typeface="Calibri" pitchFamily="34" charset="0"/>
              </a:rPr>
              <a:t>BabyDan</a:t>
            </a:r>
            <a:r>
              <a:rPr lang="en-GB" sz="1000" baseline="0" dirty="0" smtClean="0">
                <a:latin typeface="Calibri" pitchFamily="34" charset="0"/>
              </a:rPr>
              <a:t> Bed Guards</a:t>
            </a:r>
          </a:p>
          <a:p>
            <a:pPr marL="628650" lvl="1" indent="-171450" algn="l">
              <a:buFont typeface="Arial" pitchFamily="34" charset="0"/>
              <a:buChar char="•"/>
            </a:pPr>
            <a:r>
              <a:rPr lang="en-GB" sz="1000" baseline="0" dirty="0" err="1" smtClean="0">
                <a:latin typeface="Calibri" pitchFamily="34" charset="0"/>
              </a:rPr>
              <a:t>Tomy</a:t>
            </a:r>
            <a:r>
              <a:rPr lang="en-GB" sz="1000" baseline="0" dirty="0" smtClean="0">
                <a:latin typeface="Calibri" pitchFamily="34" charset="0"/>
              </a:rPr>
              <a:t> Bed Guards</a:t>
            </a:r>
          </a:p>
          <a:p>
            <a:pPr marL="171450" indent="-171450" algn="l">
              <a:buFont typeface="Arial" pitchFamily="34" charset="0"/>
              <a:buChar char="•"/>
            </a:pPr>
            <a:r>
              <a:rPr lang="en-GB" sz="1000" baseline="0" dirty="0" smtClean="0">
                <a:latin typeface="Calibri" pitchFamily="34" charset="0"/>
              </a:rPr>
              <a:t>Child Safety Gates</a:t>
            </a:r>
          </a:p>
          <a:p>
            <a:pPr marL="628650" lvl="1" indent="-171450" algn="l">
              <a:buFont typeface="Arial" pitchFamily="34" charset="0"/>
              <a:buChar char="•"/>
            </a:pPr>
            <a:r>
              <a:rPr lang="en-GB" sz="1000" baseline="0" dirty="0" err="1" smtClean="0">
                <a:latin typeface="Calibri" pitchFamily="34" charset="0"/>
              </a:rPr>
              <a:t>Lindam</a:t>
            </a:r>
            <a:r>
              <a:rPr lang="en-GB" sz="1000" baseline="0" dirty="0" smtClean="0">
                <a:latin typeface="Calibri" pitchFamily="34" charset="0"/>
              </a:rPr>
              <a:t> Safety Gates</a:t>
            </a:r>
          </a:p>
          <a:p>
            <a:pPr marL="628650" lvl="1" indent="-171450" algn="l">
              <a:buFont typeface="Arial" pitchFamily="34" charset="0"/>
              <a:buChar char="•"/>
            </a:pPr>
            <a:r>
              <a:rPr lang="en-GB" sz="1000" baseline="0" dirty="0" err="1" smtClean="0">
                <a:latin typeface="Calibri" pitchFamily="34" charset="0"/>
              </a:rPr>
              <a:t>Kiddyguard</a:t>
            </a:r>
            <a:r>
              <a:rPr lang="en-GB" sz="1000" baseline="0" dirty="0" smtClean="0">
                <a:latin typeface="Calibri" pitchFamily="34" charset="0"/>
              </a:rPr>
              <a:t> Safety Gate</a:t>
            </a:r>
          </a:p>
          <a:p>
            <a:pPr marL="628650" lvl="1" indent="-171450" algn="l">
              <a:buFont typeface="Arial" pitchFamily="34" charset="0"/>
              <a:buChar char="•"/>
            </a:pPr>
            <a:r>
              <a:rPr lang="en-GB" sz="1000" baseline="0" dirty="0" smtClean="0">
                <a:latin typeface="Calibri" pitchFamily="34" charset="0"/>
              </a:rPr>
              <a:t>Baby Safety Gates</a:t>
            </a:r>
          </a:p>
          <a:p>
            <a:pPr marL="628650" lvl="1" indent="-171450" algn="l">
              <a:buFont typeface="Arial" pitchFamily="34" charset="0"/>
              <a:buChar char="•"/>
            </a:pPr>
            <a:r>
              <a:rPr lang="en-GB" sz="1000" baseline="0" dirty="0" smtClean="0">
                <a:latin typeface="Calibri" pitchFamily="34" charset="0"/>
              </a:rPr>
              <a:t>Toddler Safety Gates</a:t>
            </a:r>
            <a:endParaRPr lang="en-GB" sz="1000" baseline="0" dirty="0">
              <a:latin typeface="Calibri" pitchFamily="34" charset="0"/>
            </a:endParaRPr>
          </a:p>
          <a:p>
            <a:pPr lvl="1" algn="l"/>
            <a:endParaRPr lang="en-GB" sz="1000" baseline="0" dirty="0" smtClean="0">
              <a:latin typeface="Calibri" pitchFamily="34" charset="0"/>
            </a:endParaRPr>
          </a:p>
        </p:txBody>
      </p:sp>
      <p:sp>
        <p:nvSpPr>
          <p:cNvPr id="7" name="TextBox 6"/>
          <p:cNvSpPr txBox="1"/>
          <p:nvPr/>
        </p:nvSpPr>
        <p:spPr>
          <a:xfrm>
            <a:off x="6934200" y="1447800"/>
            <a:ext cx="2057400" cy="4247317"/>
          </a:xfrm>
          <a:prstGeom prst="rect">
            <a:avLst/>
          </a:prstGeom>
          <a:gradFill>
            <a:gsLst>
              <a:gs pos="0">
                <a:schemeClr val="accent1">
                  <a:lumMod val="40000"/>
                  <a:lumOff val="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l"/>
            <a:r>
              <a:rPr lang="en-GB" sz="1000" b="1" u="sng" baseline="0" dirty="0" smtClean="0">
                <a:latin typeface="Calibri" pitchFamily="34" charset="0"/>
              </a:rPr>
              <a:t> Category</a:t>
            </a:r>
            <a:r>
              <a:rPr lang="en-GB" sz="1000" b="1" u="sng" baseline="0" dirty="0">
                <a:latin typeface="Calibri" pitchFamily="34" charset="0"/>
              </a:rPr>
              <a:t>: </a:t>
            </a:r>
            <a:r>
              <a:rPr lang="en-GB" sz="1000" b="1" u="sng" baseline="0" dirty="0" smtClean="0">
                <a:latin typeface="Calibri" pitchFamily="34" charset="0"/>
              </a:rPr>
              <a:t>Baby Care</a:t>
            </a:r>
          </a:p>
          <a:p>
            <a:pPr marL="171450" indent="-171450" algn="l">
              <a:buFont typeface="Arial" pitchFamily="34" charset="0"/>
              <a:buChar char="•"/>
            </a:pPr>
            <a:endParaRPr lang="en-GB" sz="1000" b="1" u="sng" baseline="0" dirty="0">
              <a:latin typeface="Calibri" pitchFamily="34" charset="0"/>
            </a:endParaRPr>
          </a:p>
          <a:p>
            <a:pPr marL="171450" indent="-171450" algn="l">
              <a:buFont typeface="Arial" pitchFamily="34" charset="0"/>
              <a:buChar char="•"/>
            </a:pPr>
            <a:r>
              <a:rPr lang="en-GB" sz="1000" baseline="0" dirty="0">
                <a:latin typeface="Calibri" pitchFamily="34" charset="0"/>
              </a:rPr>
              <a:t>B</a:t>
            </a:r>
            <a:r>
              <a:rPr lang="en-GB" sz="1000" baseline="0" dirty="0" smtClean="0">
                <a:latin typeface="Calibri" pitchFamily="34" charset="0"/>
              </a:rPr>
              <a:t>aby </a:t>
            </a:r>
            <a:r>
              <a:rPr lang="en-GB" sz="1000" baseline="0" dirty="0">
                <a:latin typeface="Calibri" pitchFamily="34" charset="0"/>
              </a:rPr>
              <a:t>B</a:t>
            </a:r>
            <a:r>
              <a:rPr lang="en-GB" sz="1000" baseline="0" dirty="0" smtClean="0">
                <a:latin typeface="Calibri" pitchFamily="34" charset="0"/>
              </a:rPr>
              <a:t>ouncers</a:t>
            </a:r>
          </a:p>
          <a:p>
            <a:pPr marL="628650" lvl="1" indent="-171450" algn="l">
              <a:buFont typeface="Arial" pitchFamily="34" charset="0"/>
              <a:buChar char="•"/>
            </a:pPr>
            <a:r>
              <a:rPr lang="en-GB" sz="1000" baseline="0" dirty="0">
                <a:latin typeface="Calibri" pitchFamily="34" charset="0"/>
              </a:rPr>
              <a:t>B</a:t>
            </a:r>
            <a:r>
              <a:rPr lang="en-GB" sz="1000" baseline="0" dirty="0" smtClean="0">
                <a:latin typeface="Calibri" pitchFamily="34" charset="0"/>
              </a:rPr>
              <a:t>aby Door </a:t>
            </a:r>
            <a:r>
              <a:rPr lang="en-GB" sz="1000" baseline="0" dirty="0">
                <a:latin typeface="Calibri" pitchFamily="34" charset="0"/>
              </a:rPr>
              <a:t>B</a:t>
            </a:r>
            <a:r>
              <a:rPr lang="en-GB" sz="1000" baseline="0" dirty="0" smtClean="0">
                <a:latin typeface="Calibri" pitchFamily="34" charset="0"/>
              </a:rPr>
              <a:t>ouncer</a:t>
            </a:r>
          </a:p>
          <a:p>
            <a:pPr marL="628650" lvl="1" indent="-171450" algn="l">
              <a:buFont typeface="Arial" pitchFamily="34" charset="0"/>
              <a:buChar char="•"/>
            </a:pPr>
            <a:r>
              <a:rPr lang="en-GB" sz="1000" baseline="0" dirty="0" smtClean="0">
                <a:latin typeface="Calibri" pitchFamily="34" charset="0"/>
              </a:rPr>
              <a:t>Fisher Price Baby </a:t>
            </a:r>
            <a:r>
              <a:rPr lang="en-GB" sz="1000" baseline="0" dirty="0">
                <a:latin typeface="Calibri" pitchFamily="34" charset="0"/>
              </a:rPr>
              <a:t>B</a:t>
            </a:r>
            <a:r>
              <a:rPr lang="en-GB" sz="1000" baseline="0" dirty="0" smtClean="0">
                <a:latin typeface="Calibri" pitchFamily="34" charset="0"/>
              </a:rPr>
              <a:t>ouncers</a:t>
            </a:r>
            <a:endParaRPr lang="en-GB" sz="1000" baseline="0" dirty="0">
              <a:latin typeface="Calibri" pitchFamily="34" charset="0"/>
            </a:endParaRPr>
          </a:p>
          <a:p>
            <a:pPr marL="171450" indent="-171450" algn="l">
              <a:buFont typeface="Arial" pitchFamily="34" charset="0"/>
              <a:buChar char="•"/>
            </a:pPr>
            <a:r>
              <a:rPr lang="en-GB" sz="1000" baseline="0" dirty="0">
                <a:latin typeface="Calibri" pitchFamily="34" charset="0"/>
              </a:rPr>
              <a:t>B</a:t>
            </a:r>
            <a:r>
              <a:rPr lang="en-GB" sz="1000" baseline="0" dirty="0" smtClean="0">
                <a:latin typeface="Calibri" pitchFamily="34" charset="0"/>
              </a:rPr>
              <a:t>aby </a:t>
            </a:r>
            <a:r>
              <a:rPr lang="en-GB" sz="1000" baseline="0" dirty="0">
                <a:latin typeface="Calibri" pitchFamily="34" charset="0"/>
              </a:rPr>
              <a:t>S</a:t>
            </a:r>
            <a:r>
              <a:rPr lang="en-GB" sz="1000" baseline="0" dirty="0" smtClean="0">
                <a:latin typeface="Calibri" pitchFamily="34" charset="0"/>
              </a:rPr>
              <a:t>wings</a:t>
            </a:r>
          </a:p>
          <a:p>
            <a:pPr marL="628650" lvl="1" indent="-171450" algn="l">
              <a:buFont typeface="Arial" pitchFamily="34" charset="0"/>
              <a:buChar char="•"/>
            </a:pPr>
            <a:r>
              <a:rPr lang="en-GB" sz="1000" baseline="0" dirty="0" smtClean="0">
                <a:latin typeface="Calibri" pitchFamily="34" charset="0"/>
              </a:rPr>
              <a:t>Fisher Price Baby </a:t>
            </a:r>
            <a:r>
              <a:rPr lang="en-GB" sz="1000" baseline="0" dirty="0">
                <a:latin typeface="Calibri" pitchFamily="34" charset="0"/>
              </a:rPr>
              <a:t>S</a:t>
            </a:r>
            <a:r>
              <a:rPr lang="en-GB" sz="1000" baseline="0" dirty="0" smtClean="0">
                <a:latin typeface="Calibri" pitchFamily="34" charset="0"/>
              </a:rPr>
              <a:t>wing</a:t>
            </a:r>
          </a:p>
          <a:p>
            <a:pPr marL="628650" lvl="1" indent="-171450" algn="l">
              <a:buFont typeface="Arial" pitchFamily="34" charset="0"/>
              <a:buChar char="•"/>
            </a:pPr>
            <a:r>
              <a:rPr lang="en-GB" sz="1000" baseline="0" dirty="0" err="1" smtClean="0">
                <a:latin typeface="Calibri" pitchFamily="34" charset="0"/>
              </a:rPr>
              <a:t>Graco</a:t>
            </a:r>
            <a:r>
              <a:rPr lang="en-GB" sz="1000" baseline="0" dirty="0" smtClean="0">
                <a:latin typeface="Calibri" pitchFamily="34" charset="0"/>
              </a:rPr>
              <a:t> Baby Swing</a:t>
            </a:r>
            <a:endParaRPr lang="en-GB" sz="1000" baseline="0" dirty="0">
              <a:latin typeface="Calibri" pitchFamily="34" charset="0"/>
            </a:endParaRPr>
          </a:p>
          <a:p>
            <a:pPr marL="171450" indent="-171450" algn="l">
              <a:buFont typeface="Arial" pitchFamily="34" charset="0"/>
              <a:buChar char="•"/>
            </a:pPr>
            <a:r>
              <a:rPr lang="en-GB" sz="1000" baseline="0" dirty="0">
                <a:latin typeface="Calibri" pitchFamily="34" charset="0"/>
              </a:rPr>
              <a:t>B</a:t>
            </a:r>
            <a:r>
              <a:rPr lang="en-GB" sz="1000" baseline="0" dirty="0" smtClean="0">
                <a:latin typeface="Calibri" pitchFamily="34" charset="0"/>
              </a:rPr>
              <a:t>aby Bathing &amp; Training</a:t>
            </a:r>
          </a:p>
          <a:p>
            <a:pPr marL="628650" lvl="1" indent="-171450" algn="l">
              <a:buFont typeface="Arial" pitchFamily="34" charset="0"/>
              <a:buChar char="•"/>
            </a:pPr>
            <a:r>
              <a:rPr lang="en-GB" sz="1000" baseline="0" dirty="0" smtClean="0">
                <a:latin typeface="Calibri" pitchFamily="34" charset="0"/>
              </a:rPr>
              <a:t>Baby Bath Seats</a:t>
            </a:r>
          </a:p>
          <a:p>
            <a:pPr marL="628650" lvl="1" indent="-171450" algn="l">
              <a:buFont typeface="Arial" pitchFamily="34" charset="0"/>
              <a:buChar char="•"/>
            </a:pPr>
            <a:r>
              <a:rPr lang="en-GB" sz="1000" baseline="0" dirty="0" smtClean="0">
                <a:latin typeface="Calibri" pitchFamily="34" charset="0"/>
              </a:rPr>
              <a:t>Baby Bath Seats</a:t>
            </a:r>
          </a:p>
          <a:p>
            <a:pPr marL="628650" lvl="1" indent="-171450" algn="l">
              <a:buFont typeface="Arial" pitchFamily="34" charset="0"/>
              <a:buChar char="•"/>
            </a:pPr>
            <a:r>
              <a:rPr lang="en-GB" sz="1000" baseline="0" dirty="0" smtClean="0">
                <a:latin typeface="Calibri" pitchFamily="34" charset="0"/>
              </a:rPr>
              <a:t>Potty Training</a:t>
            </a:r>
          </a:p>
          <a:p>
            <a:pPr marL="628650" lvl="1" indent="-171450" algn="l">
              <a:buFont typeface="Arial" pitchFamily="34" charset="0"/>
              <a:buChar char="•"/>
            </a:pPr>
            <a:r>
              <a:rPr lang="en-GB" sz="1000" baseline="0" dirty="0" smtClean="0">
                <a:latin typeface="Calibri" pitchFamily="34" charset="0"/>
              </a:rPr>
              <a:t>Baby Bath Accessories</a:t>
            </a:r>
            <a:endParaRPr lang="en-GB" sz="1000" baseline="0" dirty="0">
              <a:latin typeface="Calibri" pitchFamily="34" charset="0"/>
            </a:endParaRPr>
          </a:p>
          <a:p>
            <a:pPr marL="171450" indent="-171450" algn="l">
              <a:buFont typeface="Arial" pitchFamily="34" charset="0"/>
              <a:buChar char="•"/>
            </a:pPr>
            <a:r>
              <a:rPr lang="en-GB" sz="1000" baseline="0" dirty="0" smtClean="0">
                <a:latin typeface="Calibri" pitchFamily="34" charset="0"/>
              </a:rPr>
              <a:t>Baby Monitors</a:t>
            </a:r>
          </a:p>
          <a:p>
            <a:pPr marL="628650" lvl="1" indent="-171450" algn="l">
              <a:buFont typeface="Arial" pitchFamily="34" charset="0"/>
              <a:buChar char="•"/>
            </a:pPr>
            <a:r>
              <a:rPr lang="en-GB" sz="1000" baseline="0" dirty="0" smtClean="0">
                <a:latin typeface="Calibri" pitchFamily="34" charset="0"/>
              </a:rPr>
              <a:t>Digital Video Baby Monitors</a:t>
            </a:r>
          </a:p>
          <a:p>
            <a:pPr marL="628650" lvl="1" indent="-171450" algn="l">
              <a:buFont typeface="Arial" pitchFamily="34" charset="0"/>
              <a:buChar char="•"/>
            </a:pPr>
            <a:r>
              <a:rPr lang="en-GB" sz="1000" baseline="0" dirty="0" smtClean="0">
                <a:latin typeface="Calibri" pitchFamily="34" charset="0"/>
              </a:rPr>
              <a:t>Long Range Baby Monitors</a:t>
            </a:r>
          </a:p>
          <a:p>
            <a:pPr marL="628650" lvl="1" indent="-171450" algn="l">
              <a:buFont typeface="Arial" pitchFamily="34" charset="0"/>
              <a:buChar char="•"/>
            </a:pPr>
            <a:r>
              <a:rPr lang="en-GB" sz="1000" baseline="0" dirty="0" smtClean="0">
                <a:latin typeface="Calibri" pitchFamily="34" charset="0"/>
              </a:rPr>
              <a:t>Baby Movement Monitors</a:t>
            </a:r>
          </a:p>
          <a:p>
            <a:pPr marL="628650" lvl="1" indent="-171450" algn="l">
              <a:buFont typeface="Arial" pitchFamily="34" charset="0"/>
              <a:buChar char="•"/>
            </a:pPr>
            <a:r>
              <a:rPr lang="en-GB" sz="1000" baseline="0" dirty="0" smtClean="0">
                <a:latin typeface="Calibri" pitchFamily="34" charset="0"/>
              </a:rPr>
              <a:t>Nappy Monitors</a:t>
            </a:r>
          </a:p>
          <a:p>
            <a:pPr marL="171450" indent="-171450" algn="l">
              <a:buFont typeface="Arial" pitchFamily="34" charset="0"/>
              <a:buChar char="•"/>
            </a:pPr>
            <a:r>
              <a:rPr lang="en-GB" sz="1000" baseline="0" dirty="0" smtClean="0">
                <a:latin typeface="Calibri" pitchFamily="34" charset="0"/>
              </a:rPr>
              <a:t>Baby Outdoors</a:t>
            </a:r>
          </a:p>
          <a:p>
            <a:pPr marL="628650" lvl="1" indent="-171450" algn="l">
              <a:buFont typeface="Arial" pitchFamily="34" charset="0"/>
              <a:buChar char="•"/>
            </a:pPr>
            <a:r>
              <a:rPr lang="en-GB" sz="1000" baseline="0" dirty="0" smtClean="0">
                <a:latin typeface="Calibri" pitchFamily="34" charset="0"/>
              </a:rPr>
              <a:t>Baby Travel Cots</a:t>
            </a:r>
          </a:p>
          <a:p>
            <a:pPr marL="628650" lvl="1" indent="-171450" algn="l">
              <a:buFont typeface="Arial" pitchFamily="34" charset="0"/>
              <a:buChar char="•"/>
            </a:pPr>
            <a:r>
              <a:rPr lang="en-GB" sz="1000" baseline="0" dirty="0" smtClean="0">
                <a:latin typeface="Calibri" pitchFamily="34" charset="0"/>
              </a:rPr>
              <a:t>Baby Safety Nets</a:t>
            </a:r>
          </a:p>
          <a:p>
            <a:pPr marL="628650" lvl="1" indent="-171450" algn="l">
              <a:buFont typeface="Arial" pitchFamily="34" charset="0"/>
              <a:buChar char="•"/>
            </a:pPr>
            <a:r>
              <a:rPr lang="en-GB" sz="1000" baseline="0" dirty="0" smtClean="0">
                <a:latin typeface="Calibri" pitchFamily="34" charset="0"/>
              </a:rPr>
              <a:t>Baby Sunshades</a:t>
            </a:r>
            <a:endParaRPr lang="en-GB" sz="1000" baseline="0" dirty="0">
              <a:latin typeface="Calibri" pitchFamily="34" charset="0"/>
            </a:endParaRPr>
          </a:p>
        </p:txBody>
      </p:sp>
      <p:sp>
        <p:nvSpPr>
          <p:cNvPr id="8" name="TextBox 7"/>
          <p:cNvSpPr txBox="1"/>
          <p:nvPr/>
        </p:nvSpPr>
        <p:spPr>
          <a:xfrm>
            <a:off x="1447800" y="1524000"/>
            <a:ext cx="2057400" cy="3631763"/>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l"/>
            <a:r>
              <a:rPr lang="en-GB" sz="1000" b="1" u="sng" baseline="0" dirty="0" smtClean="0">
                <a:latin typeface="Calibri" pitchFamily="34" charset="0"/>
              </a:rPr>
              <a:t>Category</a:t>
            </a:r>
            <a:r>
              <a:rPr lang="en-GB" sz="1000" b="1" u="sng" baseline="0" dirty="0">
                <a:latin typeface="Calibri" pitchFamily="34" charset="0"/>
              </a:rPr>
              <a:t>: </a:t>
            </a:r>
            <a:r>
              <a:rPr lang="en-GB" sz="1000" b="1" u="sng" baseline="0" dirty="0" smtClean="0">
                <a:latin typeface="Calibri" pitchFamily="34" charset="0"/>
              </a:rPr>
              <a:t>Kids Clothes</a:t>
            </a:r>
            <a:br>
              <a:rPr lang="en-GB" sz="1000" b="1" u="sng" baseline="0" dirty="0" smtClean="0">
                <a:latin typeface="Calibri" pitchFamily="34" charset="0"/>
              </a:rPr>
            </a:br>
            <a:endParaRPr lang="en-GB" sz="1000" b="1" u="sng" baseline="0" dirty="0" smtClean="0">
              <a:latin typeface="Calibri" pitchFamily="34" charset="0"/>
            </a:endParaRPr>
          </a:p>
          <a:p>
            <a:pPr marL="171450" indent="-171450" algn="l">
              <a:buFont typeface="Arial" pitchFamily="34" charset="0"/>
              <a:buChar char="•"/>
            </a:pPr>
            <a:r>
              <a:rPr lang="en-GB" sz="1000" baseline="0" dirty="0">
                <a:latin typeface="Calibri" pitchFamily="34" charset="0"/>
              </a:rPr>
              <a:t>Baby Clothes</a:t>
            </a:r>
          </a:p>
          <a:p>
            <a:pPr marL="628650" lvl="1" indent="-171450" algn="l">
              <a:buFont typeface="Arial" pitchFamily="34" charset="0"/>
              <a:buChar char="•"/>
            </a:pPr>
            <a:r>
              <a:rPr lang="en-GB" sz="1000" baseline="0" dirty="0">
                <a:latin typeface="Calibri" pitchFamily="34" charset="0"/>
              </a:rPr>
              <a:t>D</a:t>
            </a:r>
            <a:r>
              <a:rPr lang="en-GB" sz="1000" baseline="0" dirty="0" smtClean="0">
                <a:latin typeface="Calibri" pitchFamily="34" charset="0"/>
              </a:rPr>
              <a:t>esigner </a:t>
            </a:r>
            <a:r>
              <a:rPr lang="en-GB" sz="1000" baseline="0" dirty="0">
                <a:latin typeface="Calibri" pitchFamily="34" charset="0"/>
              </a:rPr>
              <a:t>B</a:t>
            </a:r>
            <a:r>
              <a:rPr lang="en-GB" sz="1000" baseline="0" dirty="0" smtClean="0">
                <a:latin typeface="Calibri" pitchFamily="34" charset="0"/>
              </a:rPr>
              <a:t>aby Clothes</a:t>
            </a:r>
          </a:p>
          <a:p>
            <a:pPr marL="628650" lvl="1" indent="-171450" algn="l">
              <a:buFont typeface="Arial" pitchFamily="34" charset="0"/>
              <a:buChar char="•"/>
            </a:pPr>
            <a:r>
              <a:rPr lang="en-GB" sz="1000" baseline="0" dirty="0" smtClean="0">
                <a:latin typeface="Calibri" pitchFamily="34" charset="0"/>
              </a:rPr>
              <a:t>Baby Clothes Sale</a:t>
            </a:r>
          </a:p>
          <a:p>
            <a:pPr marL="628650" lvl="1" indent="-171450" algn="l">
              <a:buFont typeface="Arial" pitchFamily="34" charset="0"/>
              <a:buChar char="•"/>
            </a:pPr>
            <a:r>
              <a:rPr lang="en-GB" sz="1000" baseline="0" dirty="0" smtClean="0">
                <a:latin typeface="Calibri" pitchFamily="34" charset="0"/>
              </a:rPr>
              <a:t>Baby Girl Clothes</a:t>
            </a:r>
          </a:p>
          <a:p>
            <a:pPr marL="628650" lvl="1" indent="-171450" algn="l">
              <a:buFont typeface="Arial" pitchFamily="34" charset="0"/>
              <a:buChar char="•"/>
            </a:pPr>
            <a:r>
              <a:rPr lang="en-GB" sz="1000" baseline="0" dirty="0" smtClean="0">
                <a:latin typeface="Calibri" pitchFamily="34" charset="0"/>
              </a:rPr>
              <a:t>Baby Boy Clothes</a:t>
            </a:r>
          </a:p>
          <a:p>
            <a:pPr marL="628650" lvl="1" indent="-171450" algn="l">
              <a:buFont typeface="Arial" pitchFamily="34" charset="0"/>
              <a:buChar char="•"/>
            </a:pPr>
            <a:r>
              <a:rPr lang="en-GB" sz="1000" baseline="0" dirty="0" err="1" smtClean="0">
                <a:latin typeface="Calibri" pitchFamily="34" charset="0"/>
              </a:rPr>
              <a:t>Newborn</a:t>
            </a:r>
            <a:r>
              <a:rPr lang="en-GB" sz="1000" baseline="0" dirty="0" smtClean="0">
                <a:latin typeface="Calibri" pitchFamily="34" charset="0"/>
              </a:rPr>
              <a:t> Baby Clothes</a:t>
            </a:r>
          </a:p>
          <a:p>
            <a:pPr marL="628650" lvl="1" indent="-171450" algn="l">
              <a:buFont typeface="Arial" pitchFamily="34" charset="0"/>
              <a:buChar char="•"/>
            </a:pPr>
            <a:r>
              <a:rPr lang="en-GB" sz="1000" baseline="0" dirty="0" smtClean="0">
                <a:latin typeface="Calibri" pitchFamily="34" charset="0"/>
              </a:rPr>
              <a:t>Funky Baby Clothes</a:t>
            </a:r>
            <a:endParaRPr lang="en-GB" sz="1000" baseline="0" dirty="0">
              <a:latin typeface="Calibri" pitchFamily="34" charset="0"/>
            </a:endParaRPr>
          </a:p>
          <a:p>
            <a:pPr marL="171450" indent="-171450" algn="l">
              <a:buFont typeface="Arial" pitchFamily="34" charset="0"/>
              <a:buChar char="•"/>
            </a:pPr>
            <a:r>
              <a:rPr lang="en-GB" sz="1000" baseline="0" dirty="0">
                <a:latin typeface="Calibri" pitchFamily="34" charset="0"/>
              </a:rPr>
              <a:t>G</a:t>
            </a:r>
            <a:r>
              <a:rPr lang="en-GB" sz="1000" baseline="0" dirty="0" smtClean="0">
                <a:latin typeface="Calibri" pitchFamily="34" charset="0"/>
              </a:rPr>
              <a:t>irls Clothes</a:t>
            </a:r>
          </a:p>
          <a:p>
            <a:pPr marL="628650" lvl="1" indent="-171450" algn="l">
              <a:buFont typeface="Arial" pitchFamily="34" charset="0"/>
              <a:buChar char="•"/>
            </a:pPr>
            <a:r>
              <a:rPr lang="en-GB" sz="1000" baseline="0" dirty="0" smtClean="0">
                <a:latin typeface="Calibri" pitchFamily="34" charset="0"/>
              </a:rPr>
              <a:t>Girls Designer Clothes</a:t>
            </a:r>
            <a:endParaRPr lang="en-GB" sz="1000" baseline="0" dirty="0">
              <a:latin typeface="Calibri" pitchFamily="34" charset="0"/>
            </a:endParaRPr>
          </a:p>
          <a:p>
            <a:pPr marL="171450" indent="-171450" algn="l">
              <a:buFont typeface="Arial" pitchFamily="34" charset="0"/>
              <a:buChar char="•"/>
            </a:pPr>
            <a:r>
              <a:rPr lang="en-GB" sz="1000" baseline="0" dirty="0" smtClean="0">
                <a:latin typeface="Calibri" pitchFamily="34" charset="0"/>
              </a:rPr>
              <a:t>Boys Clothes</a:t>
            </a:r>
          </a:p>
          <a:p>
            <a:pPr marL="628650" lvl="1" indent="-171450" algn="l">
              <a:buFont typeface="Arial" pitchFamily="34" charset="0"/>
              <a:buChar char="•"/>
            </a:pPr>
            <a:r>
              <a:rPr lang="en-GB" sz="1000" baseline="0" dirty="0" smtClean="0">
                <a:latin typeface="Calibri" pitchFamily="34" charset="0"/>
              </a:rPr>
              <a:t>Boys Designer </a:t>
            </a:r>
            <a:r>
              <a:rPr lang="en-GB" sz="1000" baseline="0" dirty="0" err="1" smtClean="0">
                <a:latin typeface="Calibri" pitchFamily="34" charset="0"/>
              </a:rPr>
              <a:t>Clothese</a:t>
            </a:r>
            <a:endParaRPr lang="en-GB" sz="1000" baseline="0" dirty="0">
              <a:latin typeface="Calibri" pitchFamily="34" charset="0"/>
            </a:endParaRPr>
          </a:p>
          <a:p>
            <a:pPr marL="171450" indent="-171450" algn="l">
              <a:buFont typeface="Arial" pitchFamily="34" charset="0"/>
              <a:buChar char="•"/>
            </a:pPr>
            <a:r>
              <a:rPr lang="en-GB" sz="1000" baseline="0" dirty="0">
                <a:latin typeface="Calibri" pitchFamily="34" charset="0"/>
              </a:rPr>
              <a:t>K</a:t>
            </a:r>
            <a:r>
              <a:rPr lang="en-GB" sz="1000" baseline="0" dirty="0" smtClean="0">
                <a:latin typeface="Calibri" pitchFamily="34" charset="0"/>
              </a:rPr>
              <a:t>ids </a:t>
            </a:r>
            <a:r>
              <a:rPr lang="en-GB" sz="1000" baseline="0" dirty="0">
                <a:latin typeface="Calibri" pitchFamily="34" charset="0"/>
              </a:rPr>
              <a:t>D</a:t>
            </a:r>
            <a:r>
              <a:rPr lang="en-GB" sz="1000" baseline="0" dirty="0" smtClean="0">
                <a:latin typeface="Calibri" pitchFamily="34" charset="0"/>
              </a:rPr>
              <a:t>esigner </a:t>
            </a:r>
            <a:r>
              <a:rPr lang="en-GB" sz="1000" baseline="0" dirty="0">
                <a:latin typeface="Calibri" pitchFamily="34" charset="0"/>
              </a:rPr>
              <a:t>C</a:t>
            </a:r>
            <a:r>
              <a:rPr lang="en-GB" sz="1000" baseline="0" dirty="0" smtClean="0">
                <a:latin typeface="Calibri" pitchFamily="34" charset="0"/>
              </a:rPr>
              <a:t>lothes</a:t>
            </a:r>
            <a:endParaRPr lang="en-GB" sz="1000" baseline="0" dirty="0">
              <a:latin typeface="Calibri" pitchFamily="34" charset="0"/>
            </a:endParaRPr>
          </a:p>
          <a:p>
            <a:pPr marL="171450" indent="-171450" algn="l">
              <a:buFont typeface="Arial" pitchFamily="34" charset="0"/>
              <a:buChar char="•"/>
            </a:pPr>
            <a:r>
              <a:rPr lang="en-GB" sz="1000" baseline="0" dirty="0" err="1">
                <a:latin typeface="Calibri" pitchFamily="34" charset="0"/>
              </a:rPr>
              <a:t>C</a:t>
            </a:r>
            <a:r>
              <a:rPr lang="en-GB" sz="1000" baseline="0" dirty="0" err="1" smtClean="0">
                <a:latin typeface="Calibri" pitchFamily="34" charset="0"/>
              </a:rPr>
              <a:t>hildrens</a:t>
            </a:r>
            <a:r>
              <a:rPr lang="en-GB" sz="1000" baseline="0" dirty="0" smtClean="0">
                <a:latin typeface="Calibri" pitchFamily="34" charset="0"/>
              </a:rPr>
              <a:t> </a:t>
            </a:r>
            <a:r>
              <a:rPr lang="en-GB" sz="1000" baseline="0" dirty="0">
                <a:latin typeface="Calibri" pitchFamily="34" charset="0"/>
              </a:rPr>
              <a:t>D</a:t>
            </a:r>
            <a:r>
              <a:rPr lang="en-GB" sz="1000" baseline="0" dirty="0" smtClean="0">
                <a:latin typeface="Calibri" pitchFamily="34" charset="0"/>
              </a:rPr>
              <a:t>ressing </a:t>
            </a:r>
            <a:r>
              <a:rPr lang="en-GB" sz="1000" baseline="0" dirty="0">
                <a:latin typeface="Calibri" pitchFamily="34" charset="0"/>
              </a:rPr>
              <a:t>U</a:t>
            </a:r>
            <a:r>
              <a:rPr lang="en-GB" sz="1000" baseline="0" dirty="0" smtClean="0">
                <a:latin typeface="Calibri" pitchFamily="34" charset="0"/>
              </a:rPr>
              <a:t>p </a:t>
            </a:r>
            <a:r>
              <a:rPr lang="en-GB" sz="1000" baseline="0" dirty="0">
                <a:latin typeface="Calibri" pitchFamily="34" charset="0"/>
              </a:rPr>
              <a:t>C</a:t>
            </a:r>
            <a:r>
              <a:rPr lang="en-GB" sz="1000" baseline="0" dirty="0" smtClean="0">
                <a:latin typeface="Calibri" pitchFamily="34" charset="0"/>
              </a:rPr>
              <a:t>lothes</a:t>
            </a:r>
            <a:endParaRPr lang="en-GB" sz="1000" baseline="0" dirty="0">
              <a:latin typeface="Calibri" pitchFamily="34" charset="0"/>
            </a:endParaRPr>
          </a:p>
          <a:p>
            <a:pPr marL="171450" indent="-171450" algn="l">
              <a:buFont typeface="Arial" pitchFamily="34" charset="0"/>
              <a:buChar char="•"/>
            </a:pPr>
            <a:r>
              <a:rPr lang="en-GB" sz="1000" baseline="0" dirty="0" smtClean="0">
                <a:latin typeface="Calibri" pitchFamily="34" charset="0"/>
              </a:rPr>
              <a:t>Toddler Clothes</a:t>
            </a:r>
          </a:p>
          <a:p>
            <a:pPr marL="171450" indent="-171450" algn="l">
              <a:buFont typeface="Arial" pitchFamily="34" charset="0"/>
              <a:buChar char="•"/>
            </a:pPr>
            <a:r>
              <a:rPr lang="en-GB" sz="1000" baseline="0" dirty="0" smtClean="0">
                <a:latin typeface="Calibri" pitchFamily="34" charset="0"/>
              </a:rPr>
              <a:t>Children’s Nightwear</a:t>
            </a:r>
          </a:p>
          <a:p>
            <a:pPr marL="628650" lvl="1" indent="-171450" algn="l">
              <a:buFont typeface="Arial" pitchFamily="34" charset="0"/>
              <a:buChar char="•"/>
            </a:pPr>
            <a:r>
              <a:rPr lang="en-GB" sz="1000" baseline="0" dirty="0" smtClean="0">
                <a:latin typeface="Calibri" pitchFamily="34" charset="0"/>
              </a:rPr>
              <a:t>Boys Pyjamas</a:t>
            </a:r>
          </a:p>
          <a:p>
            <a:pPr marL="628650" lvl="1" indent="-171450" algn="l">
              <a:buFont typeface="Arial" pitchFamily="34" charset="0"/>
              <a:buChar char="•"/>
            </a:pPr>
            <a:r>
              <a:rPr lang="en-GB" sz="1000" baseline="0" dirty="0" smtClean="0">
                <a:latin typeface="Calibri" pitchFamily="34" charset="0"/>
              </a:rPr>
              <a:t>Girls Pyjamas</a:t>
            </a:r>
          </a:p>
          <a:p>
            <a:pPr marL="628650" lvl="1" indent="-171450" algn="l">
              <a:buFont typeface="Arial" pitchFamily="34" charset="0"/>
              <a:buChar char="•"/>
            </a:pPr>
            <a:r>
              <a:rPr lang="en-GB" sz="1000" baseline="0" dirty="0" smtClean="0">
                <a:latin typeface="Calibri" pitchFamily="34" charset="0"/>
              </a:rPr>
              <a:t>Boys Dressing Gowns</a:t>
            </a:r>
          </a:p>
          <a:p>
            <a:pPr marL="628650" lvl="1" indent="-171450" algn="l">
              <a:buFont typeface="Arial" pitchFamily="34" charset="0"/>
              <a:buChar char="•"/>
            </a:pPr>
            <a:r>
              <a:rPr lang="en-GB" sz="1000" baseline="0" dirty="0" smtClean="0">
                <a:latin typeface="Calibri" pitchFamily="34" charset="0"/>
              </a:rPr>
              <a:t>Girls Dressing gowns</a:t>
            </a:r>
          </a:p>
          <a:p>
            <a:pPr marL="628650" lvl="1" indent="-171450" algn="l">
              <a:buFont typeface="Arial" pitchFamily="34" charset="0"/>
              <a:buChar char="•"/>
            </a:pPr>
            <a:r>
              <a:rPr lang="en-GB" sz="1000" baseline="0" dirty="0" err="1" smtClean="0">
                <a:latin typeface="Calibri" pitchFamily="34" charset="0"/>
              </a:rPr>
              <a:t>Babygrows</a:t>
            </a:r>
            <a:r>
              <a:rPr lang="en-GB" sz="1000" baseline="0" dirty="0" smtClean="0">
                <a:latin typeface="Calibri" pitchFamily="34" charset="0"/>
              </a:rPr>
              <a:t/>
            </a:r>
            <a:br>
              <a:rPr lang="en-GB" sz="1000" baseline="0" dirty="0" smtClean="0">
                <a:latin typeface="Calibri" pitchFamily="34" charset="0"/>
              </a:rPr>
            </a:br>
            <a:endParaRPr lang="en-GB" sz="1000" baseline="0" dirty="0">
              <a:latin typeface="Calibri" pitchFamily="34" charset="0"/>
            </a:endParaRPr>
          </a:p>
        </p:txBody>
      </p:sp>
      <p:sp>
        <p:nvSpPr>
          <p:cNvPr id="9" name="TextBox 8"/>
          <p:cNvSpPr txBox="1"/>
          <p:nvPr/>
        </p:nvSpPr>
        <p:spPr>
          <a:xfrm>
            <a:off x="3657600" y="1524000"/>
            <a:ext cx="2057400" cy="409342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l"/>
            <a:r>
              <a:rPr lang="en-GB" sz="1000" b="1" u="sng" baseline="0" dirty="0" smtClean="0">
                <a:latin typeface="Calibri" pitchFamily="34" charset="0"/>
              </a:rPr>
              <a:t>Category</a:t>
            </a:r>
            <a:r>
              <a:rPr lang="en-GB" sz="1000" b="1" u="sng" baseline="0" dirty="0">
                <a:latin typeface="Calibri" pitchFamily="34" charset="0"/>
              </a:rPr>
              <a:t>: </a:t>
            </a:r>
            <a:r>
              <a:rPr lang="en-GB" sz="1000" b="1" u="sng" baseline="0" dirty="0" smtClean="0">
                <a:latin typeface="Calibri" pitchFamily="34" charset="0"/>
              </a:rPr>
              <a:t>Kids Bedding, Curtains, Rugs and Beanbags</a:t>
            </a:r>
          </a:p>
          <a:p>
            <a:pPr marL="171450" indent="-171450" algn="l">
              <a:buFont typeface="Arial" pitchFamily="34" charset="0"/>
              <a:buChar char="•"/>
            </a:pPr>
            <a:endParaRPr lang="en-GB" sz="1000" b="1" u="sng" baseline="0" dirty="0">
              <a:latin typeface="Calibri" pitchFamily="34" charset="0"/>
            </a:endParaRPr>
          </a:p>
          <a:p>
            <a:pPr marL="171450" indent="-171450" algn="l">
              <a:buFont typeface="Arial" pitchFamily="34" charset="0"/>
              <a:buChar char="•"/>
            </a:pPr>
            <a:r>
              <a:rPr lang="en-GB" sz="1000" baseline="0" dirty="0" err="1" smtClean="0">
                <a:latin typeface="Calibri" pitchFamily="34" charset="0"/>
              </a:rPr>
              <a:t>Childrens</a:t>
            </a:r>
            <a:r>
              <a:rPr lang="en-GB" sz="1000" baseline="0" dirty="0" smtClean="0">
                <a:latin typeface="Calibri" pitchFamily="34" charset="0"/>
              </a:rPr>
              <a:t> Bedding (Kids)</a:t>
            </a:r>
          </a:p>
          <a:p>
            <a:pPr marL="628650" lvl="1" indent="-171450" algn="l">
              <a:buFont typeface="Arial" pitchFamily="34" charset="0"/>
              <a:buChar char="•"/>
            </a:pPr>
            <a:r>
              <a:rPr lang="en-GB" sz="1000" baseline="0" dirty="0" err="1" smtClean="0">
                <a:latin typeface="Calibri" pitchFamily="34" charset="0"/>
              </a:rPr>
              <a:t>Childrens</a:t>
            </a:r>
            <a:r>
              <a:rPr lang="en-GB" sz="1000" baseline="0" dirty="0" smtClean="0">
                <a:latin typeface="Calibri" pitchFamily="34" charset="0"/>
              </a:rPr>
              <a:t> Duvet Covers</a:t>
            </a:r>
          </a:p>
          <a:p>
            <a:pPr marL="628650" lvl="1" indent="-171450" algn="l">
              <a:buFont typeface="Arial" pitchFamily="34" charset="0"/>
              <a:buChar char="•"/>
            </a:pPr>
            <a:r>
              <a:rPr lang="en-GB" sz="1000" baseline="0" dirty="0" smtClean="0">
                <a:latin typeface="Calibri" pitchFamily="34" charset="0"/>
              </a:rPr>
              <a:t>Children’s Bed Linen</a:t>
            </a:r>
          </a:p>
          <a:p>
            <a:pPr marL="171450" indent="-171450" algn="l">
              <a:buFont typeface="Arial" pitchFamily="34" charset="0"/>
              <a:buChar char="•"/>
            </a:pPr>
            <a:r>
              <a:rPr lang="en-GB" sz="1000" baseline="0" dirty="0" smtClean="0">
                <a:latin typeface="Calibri" pitchFamily="34" charset="0"/>
              </a:rPr>
              <a:t>Toddler’s Bedding</a:t>
            </a:r>
          </a:p>
          <a:p>
            <a:pPr marL="171450" indent="-171450" algn="l">
              <a:buFont typeface="Arial" pitchFamily="34" charset="0"/>
              <a:buChar char="•"/>
            </a:pPr>
            <a:r>
              <a:rPr lang="en-GB" sz="1000" baseline="0" dirty="0" smtClean="0">
                <a:latin typeface="Calibri" pitchFamily="34" charset="0"/>
              </a:rPr>
              <a:t>Boy’s Bedding</a:t>
            </a:r>
          </a:p>
          <a:p>
            <a:pPr marL="171450" indent="-171450" algn="l">
              <a:buFont typeface="Arial" pitchFamily="34" charset="0"/>
              <a:buChar char="•"/>
            </a:pPr>
            <a:r>
              <a:rPr lang="en-GB" sz="1000" baseline="0" dirty="0" smtClean="0">
                <a:latin typeface="Calibri" pitchFamily="34" charset="0"/>
              </a:rPr>
              <a:t>Girls Bedding</a:t>
            </a:r>
          </a:p>
          <a:p>
            <a:pPr marL="171450" indent="-171450" algn="l">
              <a:buFont typeface="Arial" pitchFamily="34" charset="0"/>
              <a:buChar char="•"/>
            </a:pPr>
            <a:r>
              <a:rPr lang="en-GB" sz="1000" baseline="0" dirty="0" smtClean="0">
                <a:latin typeface="Calibri" pitchFamily="34" charset="0"/>
              </a:rPr>
              <a:t>Nursery Bedding</a:t>
            </a:r>
          </a:p>
          <a:p>
            <a:pPr marL="171450" indent="-171450" algn="l">
              <a:buFont typeface="Arial" pitchFamily="34" charset="0"/>
              <a:buChar char="•"/>
            </a:pPr>
            <a:r>
              <a:rPr lang="en-GB" sz="1000" baseline="0" dirty="0" err="1" smtClean="0">
                <a:latin typeface="Calibri" pitchFamily="34" charset="0"/>
              </a:rPr>
              <a:t>Childrens</a:t>
            </a:r>
            <a:r>
              <a:rPr lang="en-GB" sz="1000" baseline="0" dirty="0" smtClean="0">
                <a:latin typeface="Calibri" pitchFamily="34" charset="0"/>
              </a:rPr>
              <a:t> Curtains (kids)</a:t>
            </a:r>
          </a:p>
          <a:p>
            <a:pPr marL="628650" lvl="1" indent="-171450" algn="l">
              <a:buFont typeface="Arial" pitchFamily="34" charset="0"/>
              <a:buChar char="•"/>
            </a:pPr>
            <a:r>
              <a:rPr lang="en-GB" sz="1000" baseline="0" dirty="0" err="1" smtClean="0">
                <a:latin typeface="Calibri" pitchFamily="34" charset="0"/>
              </a:rPr>
              <a:t>Winnie</a:t>
            </a:r>
            <a:r>
              <a:rPr lang="en-GB" sz="1000" baseline="0" dirty="0" smtClean="0">
                <a:latin typeface="Calibri" pitchFamily="34" charset="0"/>
              </a:rPr>
              <a:t> the Pooh Curtains</a:t>
            </a:r>
          </a:p>
          <a:p>
            <a:pPr marL="628650" lvl="1" indent="-171450" algn="l">
              <a:buFont typeface="Arial" pitchFamily="34" charset="0"/>
              <a:buChar char="•"/>
            </a:pPr>
            <a:r>
              <a:rPr lang="en-GB" sz="1000" baseline="0" dirty="0" smtClean="0">
                <a:latin typeface="Calibri" pitchFamily="34" charset="0"/>
              </a:rPr>
              <a:t>Boys Curtains</a:t>
            </a:r>
          </a:p>
          <a:p>
            <a:pPr marL="628650" lvl="1" indent="-171450" algn="l">
              <a:buFont typeface="Arial" pitchFamily="34" charset="0"/>
              <a:buChar char="•"/>
            </a:pPr>
            <a:r>
              <a:rPr lang="en-GB" sz="1000" baseline="0" dirty="0" smtClean="0">
                <a:latin typeface="Calibri" pitchFamily="34" charset="0"/>
              </a:rPr>
              <a:t>Girls Curtains</a:t>
            </a:r>
          </a:p>
          <a:p>
            <a:pPr marL="628650" lvl="1" indent="-171450" algn="l">
              <a:buFont typeface="Arial" pitchFamily="34" charset="0"/>
              <a:buChar char="•"/>
            </a:pPr>
            <a:r>
              <a:rPr lang="en-GB" sz="1000" baseline="0" dirty="0" smtClean="0">
                <a:latin typeface="Calibri" pitchFamily="34" charset="0"/>
              </a:rPr>
              <a:t>Football Curtains</a:t>
            </a:r>
          </a:p>
          <a:p>
            <a:pPr marL="628650" lvl="1" indent="-171450" algn="l">
              <a:buFont typeface="Arial" pitchFamily="34" charset="0"/>
              <a:buChar char="•"/>
            </a:pPr>
            <a:r>
              <a:rPr lang="en-GB" sz="1000" baseline="0" dirty="0" smtClean="0">
                <a:latin typeface="Calibri" pitchFamily="34" charset="0"/>
              </a:rPr>
              <a:t>Ben 10 Curtains</a:t>
            </a:r>
          </a:p>
          <a:p>
            <a:pPr marL="628650" lvl="1" indent="-171450" algn="l">
              <a:buFont typeface="Arial" pitchFamily="34" charset="0"/>
              <a:buChar char="•"/>
            </a:pPr>
            <a:r>
              <a:rPr lang="en-GB" sz="1000" baseline="0" dirty="0" smtClean="0">
                <a:latin typeface="Calibri" pitchFamily="34" charset="0"/>
              </a:rPr>
              <a:t>Toy Story Curtains</a:t>
            </a:r>
          </a:p>
          <a:p>
            <a:pPr marL="628650" lvl="1" indent="-171450" algn="l">
              <a:buFont typeface="Arial" pitchFamily="34" charset="0"/>
              <a:buChar char="•"/>
            </a:pPr>
            <a:r>
              <a:rPr lang="en-GB" sz="1000" baseline="0" dirty="0" smtClean="0">
                <a:latin typeface="Calibri" pitchFamily="34" charset="0"/>
              </a:rPr>
              <a:t>Hello Kitty Curtains</a:t>
            </a:r>
          </a:p>
          <a:p>
            <a:pPr marL="628650" lvl="1" indent="-171450" algn="l">
              <a:buFont typeface="Arial" pitchFamily="34" charset="0"/>
              <a:buChar char="•"/>
            </a:pPr>
            <a:r>
              <a:rPr lang="en-GB" sz="1000" baseline="0" dirty="0" smtClean="0">
                <a:latin typeface="Calibri" pitchFamily="34" charset="0"/>
              </a:rPr>
              <a:t>Thomas the Tank Engine Curtains</a:t>
            </a:r>
          </a:p>
          <a:p>
            <a:pPr marL="171450" indent="-171450" algn="l">
              <a:buFont typeface="Arial" pitchFamily="34" charset="0"/>
              <a:buChar char="•"/>
            </a:pPr>
            <a:r>
              <a:rPr lang="en-GB" sz="1000" baseline="0" dirty="0" err="1" smtClean="0">
                <a:latin typeface="Calibri" pitchFamily="34" charset="0"/>
              </a:rPr>
              <a:t>Childrens</a:t>
            </a:r>
            <a:r>
              <a:rPr lang="en-GB" sz="1000" baseline="0" dirty="0" smtClean="0">
                <a:latin typeface="Calibri" pitchFamily="34" charset="0"/>
              </a:rPr>
              <a:t> Rugs</a:t>
            </a:r>
          </a:p>
          <a:p>
            <a:pPr marL="628650" lvl="1" indent="-171450" algn="l">
              <a:buFont typeface="Arial" pitchFamily="34" charset="0"/>
              <a:buChar char="•"/>
            </a:pPr>
            <a:r>
              <a:rPr lang="en-GB" sz="1000" baseline="0" dirty="0" smtClean="0">
                <a:latin typeface="Calibri" pitchFamily="34" charset="0"/>
              </a:rPr>
              <a:t>Bedroom Rugs</a:t>
            </a:r>
          </a:p>
          <a:p>
            <a:pPr marL="171450" indent="-171450" algn="l">
              <a:buFont typeface="Arial" pitchFamily="34" charset="0"/>
              <a:buChar char="•"/>
            </a:pPr>
            <a:r>
              <a:rPr lang="en-GB" sz="1000" baseline="0" dirty="0" smtClean="0">
                <a:latin typeface="Calibri" pitchFamily="34" charset="0"/>
              </a:rPr>
              <a:t>Bean Bags for Kids</a:t>
            </a:r>
          </a:p>
          <a:p>
            <a:pPr marL="628650" lvl="1" indent="-171450" algn="l">
              <a:buFont typeface="Arial" pitchFamily="34" charset="0"/>
              <a:buChar char="•"/>
            </a:pPr>
            <a:r>
              <a:rPr lang="en-GB" sz="1000" baseline="0" dirty="0" err="1" smtClean="0">
                <a:latin typeface="Calibri" pitchFamily="34" charset="0"/>
              </a:rPr>
              <a:t>Childrens</a:t>
            </a:r>
            <a:r>
              <a:rPr lang="en-GB" sz="1000" baseline="0" dirty="0" smtClean="0">
                <a:latin typeface="Calibri" pitchFamily="34" charset="0"/>
              </a:rPr>
              <a:t> Bean Bag Chairs</a:t>
            </a:r>
          </a:p>
        </p:txBody>
      </p:sp>
      <p:sp>
        <p:nvSpPr>
          <p:cNvPr id="10" name="TextBox 9"/>
          <p:cNvSpPr txBox="1"/>
          <p:nvPr/>
        </p:nvSpPr>
        <p:spPr>
          <a:xfrm>
            <a:off x="5867400" y="1524000"/>
            <a:ext cx="2057400" cy="2708434"/>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l"/>
            <a:r>
              <a:rPr lang="en-GB" sz="1000" b="1" u="sng" baseline="0" dirty="0" smtClean="0">
                <a:latin typeface="Calibri" pitchFamily="34" charset="0"/>
              </a:rPr>
              <a:t>Category</a:t>
            </a:r>
            <a:r>
              <a:rPr lang="en-GB" sz="1000" b="1" u="sng" baseline="0" dirty="0">
                <a:latin typeface="Calibri" pitchFamily="34" charset="0"/>
              </a:rPr>
              <a:t>: </a:t>
            </a:r>
            <a:r>
              <a:rPr lang="en-GB" sz="1000" b="1" u="sng" baseline="0" dirty="0" smtClean="0">
                <a:latin typeface="Calibri" pitchFamily="34" charset="0"/>
              </a:rPr>
              <a:t>Kids Lamps / </a:t>
            </a:r>
            <a:r>
              <a:rPr lang="en-GB" sz="1000" b="1" u="sng" baseline="0" dirty="0" err="1" smtClean="0">
                <a:latin typeface="Calibri" pitchFamily="34" charset="0"/>
              </a:rPr>
              <a:t>Childrens</a:t>
            </a:r>
            <a:r>
              <a:rPr lang="en-GB" sz="1000" b="1" u="sng" baseline="0" dirty="0" smtClean="0">
                <a:latin typeface="Calibri" pitchFamily="34" charset="0"/>
              </a:rPr>
              <a:t> Lamps</a:t>
            </a:r>
          </a:p>
          <a:p>
            <a:pPr marL="171450" indent="-171450" algn="l">
              <a:buFont typeface="Arial" pitchFamily="34" charset="0"/>
              <a:buChar char="•"/>
            </a:pPr>
            <a:endParaRPr lang="en-GB" sz="1000" b="1" u="sng" baseline="0" dirty="0">
              <a:latin typeface="Calibri" pitchFamily="34" charset="0"/>
            </a:endParaRPr>
          </a:p>
          <a:p>
            <a:pPr marL="171450" indent="-171450" algn="l">
              <a:buFont typeface="Arial" pitchFamily="34" charset="0"/>
              <a:buChar char="•"/>
            </a:pPr>
            <a:r>
              <a:rPr lang="en-GB" sz="1000" baseline="0" dirty="0" err="1" smtClean="0">
                <a:latin typeface="Calibri" pitchFamily="34" charset="0"/>
              </a:rPr>
              <a:t>Childrens</a:t>
            </a:r>
            <a:r>
              <a:rPr lang="en-GB" sz="1000" baseline="0" dirty="0" smtClean="0">
                <a:latin typeface="Calibri" pitchFamily="34" charset="0"/>
              </a:rPr>
              <a:t> Bedroom Lamps</a:t>
            </a:r>
          </a:p>
          <a:p>
            <a:pPr marL="628650" lvl="1" indent="-171450" algn="l">
              <a:buFont typeface="Arial" pitchFamily="34" charset="0"/>
              <a:buChar char="•"/>
            </a:pPr>
            <a:r>
              <a:rPr lang="en-GB" sz="1000" baseline="0" dirty="0" err="1" smtClean="0">
                <a:latin typeface="Calibri" pitchFamily="34" charset="0"/>
              </a:rPr>
              <a:t>Childrens</a:t>
            </a:r>
            <a:r>
              <a:rPr lang="en-GB" sz="1000" baseline="0" dirty="0" smtClean="0">
                <a:latin typeface="Calibri" pitchFamily="34" charset="0"/>
              </a:rPr>
              <a:t> Bedside Lamps</a:t>
            </a:r>
          </a:p>
          <a:p>
            <a:pPr marL="628650" lvl="1" indent="-171450" algn="l">
              <a:buFont typeface="Arial" pitchFamily="34" charset="0"/>
              <a:buChar char="•"/>
            </a:pPr>
            <a:r>
              <a:rPr lang="en-GB" sz="1000" baseline="0" dirty="0" smtClean="0">
                <a:latin typeface="Calibri" pitchFamily="34" charset="0"/>
              </a:rPr>
              <a:t>Bedside Lighting</a:t>
            </a:r>
          </a:p>
          <a:p>
            <a:pPr marL="171450" indent="-171450" algn="l">
              <a:buFont typeface="Arial" pitchFamily="34" charset="0"/>
              <a:buChar char="•"/>
            </a:pPr>
            <a:r>
              <a:rPr lang="en-GB" sz="1000" baseline="0" dirty="0" err="1" smtClean="0">
                <a:latin typeface="Calibri" pitchFamily="34" charset="0"/>
              </a:rPr>
              <a:t>Childrens</a:t>
            </a:r>
            <a:r>
              <a:rPr lang="en-GB" sz="1000" baseline="0" dirty="0" smtClean="0">
                <a:latin typeface="Calibri" pitchFamily="34" charset="0"/>
              </a:rPr>
              <a:t> Light Shades</a:t>
            </a:r>
          </a:p>
          <a:p>
            <a:pPr marL="628650" lvl="1" indent="-171450" algn="l">
              <a:buFont typeface="Arial" pitchFamily="34" charset="0"/>
              <a:buChar char="•"/>
            </a:pPr>
            <a:r>
              <a:rPr lang="en-GB" sz="1000" baseline="0" dirty="0" smtClean="0">
                <a:latin typeface="Calibri" pitchFamily="34" charset="0"/>
              </a:rPr>
              <a:t>Bart Simpson light Shade</a:t>
            </a:r>
          </a:p>
          <a:p>
            <a:pPr marL="628650" lvl="1" indent="-171450" algn="l">
              <a:buFont typeface="Arial" pitchFamily="34" charset="0"/>
              <a:buChar char="•"/>
            </a:pPr>
            <a:r>
              <a:rPr lang="en-GB" sz="1000" baseline="0" dirty="0" smtClean="0">
                <a:latin typeface="Calibri" pitchFamily="34" charset="0"/>
              </a:rPr>
              <a:t>Ben 10 Light shade</a:t>
            </a:r>
          </a:p>
          <a:p>
            <a:pPr marL="628650" lvl="1" indent="-171450" algn="l">
              <a:buFont typeface="Arial" pitchFamily="34" charset="0"/>
              <a:buChar char="•"/>
            </a:pPr>
            <a:r>
              <a:rPr lang="en-GB" sz="1000" baseline="0" dirty="0" smtClean="0">
                <a:latin typeface="Calibri" pitchFamily="34" charset="0"/>
              </a:rPr>
              <a:t>Thomas the Tank Engine Light Shade</a:t>
            </a:r>
          </a:p>
          <a:p>
            <a:pPr marL="628650" lvl="1" indent="-171450" algn="l">
              <a:buFont typeface="Arial" pitchFamily="34" charset="0"/>
              <a:buChar char="•"/>
            </a:pPr>
            <a:r>
              <a:rPr lang="en-GB" sz="1000" baseline="0" dirty="0" smtClean="0">
                <a:latin typeface="Calibri" pitchFamily="34" charset="0"/>
              </a:rPr>
              <a:t>Animal Light Shade</a:t>
            </a:r>
          </a:p>
          <a:p>
            <a:pPr marL="628650" lvl="1" indent="-171450" algn="l">
              <a:buFont typeface="Arial" pitchFamily="34" charset="0"/>
              <a:buChar char="•"/>
            </a:pPr>
            <a:r>
              <a:rPr lang="en-GB" sz="1000" baseline="0" dirty="0" smtClean="0">
                <a:latin typeface="Calibri" pitchFamily="34" charset="0"/>
              </a:rPr>
              <a:t>Dinosaur Light shades</a:t>
            </a:r>
          </a:p>
          <a:p>
            <a:pPr marL="171450" indent="-171450" algn="l">
              <a:buFont typeface="Arial" pitchFamily="34" charset="0"/>
              <a:buChar char="•"/>
            </a:pPr>
            <a:r>
              <a:rPr lang="en-GB" sz="1000" baseline="0" dirty="0" err="1" smtClean="0">
                <a:latin typeface="Calibri" pitchFamily="34" charset="0"/>
              </a:rPr>
              <a:t>Childrens</a:t>
            </a:r>
            <a:r>
              <a:rPr lang="en-GB" sz="1000" baseline="0" dirty="0" smtClean="0">
                <a:latin typeface="Calibri" pitchFamily="34" charset="0"/>
              </a:rPr>
              <a:t> Nightlights	</a:t>
            </a:r>
          </a:p>
          <a:p>
            <a:pPr marL="628650" lvl="1" indent="-171450" algn="l">
              <a:buFont typeface="Arial" pitchFamily="34" charset="0"/>
              <a:buChar char="•"/>
            </a:pPr>
            <a:r>
              <a:rPr lang="en-GB" sz="1000" baseline="0" dirty="0" smtClean="0">
                <a:latin typeface="Calibri" pitchFamily="34" charset="0"/>
              </a:rPr>
              <a:t>Toddler Go Glow Lights</a:t>
            </a:r>
            <a:endParaRPr lang="en-GB" sz="1000" baseline="0" dirty="0">
              <a:latin typeface="Calibri" pitchFamily="34" charset="0"/>
            </a:endParaRPr>
          </a:p>
        </p:txBody>
      </p:sp>
      <p:sp>
        <p:nvSpPr>
          <p:cNvPr id="11" name="TextBox 10"/>
          <p:cNvSpPr txBox="1"/>
          <p:nvPr/>
        </p:nvSpPr>
        <p:spPr>
          <a:xfrm>
            <a:off x="2209800" y="2133600"/>
            <a:ext cx="2438400" cy="378565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l"/>
            <a:r>
              <a:rPr lang="en-GB" sz="1000" b="1" u="sng" baseline="0" dirty="0" smtClean="0">
                <a:latin typeface="Calibri" pitchFamily="34" charset="0"/>
              </a:rPr>
              <a:t>Category</a:t>
            </a:r>
            <a:r>
              <a:rPr lang="en-GB" sz="1000" b="1" u="sng" baseline="0" dirty="0">
                <a:latin typeface="Calibri" pitchFamily="34" charset="0"/>
              </a:rPr>
              <a:t>: </a:t>
            </a:r>
            <a:r>
              <a:rPr lang="en-GB" sz="1000" b="1" u="sng" baseline="0" dirty="0" err="1" smtClean="0">
                <a:latin typeface="Calibri" pitchFamily="34" charset="0"/>
              </a:rPr>
              <a:t>Childrens</a:t>
            </a:r>
            <a:r>
              <a:rPr lang="en-GB" sz="1000" b="1" u="sng" baseline="0" dirty="0" smtClean="0">
                <a:latin typeface="Calibri" pitchFamily="34" charset="0"/>
              </a:rPr>
              <a:t> Room Decoration</a:t>
            </a:r>
          </a:p>
          <a:p>
            <a:pPr marL="171450" indent="-171450" algn="l">
              <a:buFont typeface="Arial" pitchFamily="34" charset="0"/>
              <a:buChar char="•"/>
            </a:pPr>
            <a:endParaRPr lang="en-GB" sz="1000" b="1" u="sng" baseline="0" dirty="0">
              <a:latin typeface="Calibri" pitchFamily="34" charset="0"/>
            </a:endParaRPr>
          </a:p>
          <a:p>
            <a:pPr marL="171450" indent="-171450" algn="l">
              <a:buFont typeface="Arial" pitchFamily="34" charset="0"/>
              <a:buChar char="•"/>
            </a:pPr>
            <a:r>
              <a:rPr lang="en-GB" sz="1000" baseline="0" dirty="0" smtClean="0">
                <a:latin typeface="Calibri" pitchFamily="34" charset="0"/>
              </a:rPr>
              <a:t>Kids </a:t>
            </a:r>
            <a:r>
              <a:rPr lang="en-GB" sz="1000" baseline="0" dirty="0" err="1" smtClean="0">
                <a:latin typeface="Calibri" pitchFamily="34" charset="0"/>
              </a:rPr>
              <a:t>WallPaper</a:t>
            </a:r>
            <a:r>
              <a:rPr lang="en-GB" sz="1000" baseline="0" dirty="0" smtClean="0">
                <a:latin typeface="Calibri" pitchFamily="34" charset="0"/>
              </a:rPr>
              <a:t> (children’s)</a:t>
            </a:r>
          </a:p>
          <a:p>
            <a:pPr marL="628650" lvl="1" indent="-171450" algn="l">
              <a:buFont typeface="Arial" pitchFamily="34" charset="0"/>
              <a:buChar char="•"/>
            </a:pPr>
            <a:r>
              <a:rPr lang="en-GB" sz="1000" baseline="0" dirty="0" smtClean="0">
                <a:latin typeface="Calibri" pitchFamily="34" charset="0"/>
              </a:rPr>
              <a:t>Nursery Wallpaper</a:t>
            </a:r>
          </a:p>
          <a:p>
            <a:pPr marL="628650" lvl="1" indent="-171450" algn="l">
              <a:buFont typeface="Arial" pitchFamily="34" charset="0"/>
              <a:buChar char="•"/>
            </a:pPr>
            <a:r>
              <a:rPr lang="en-GB" sz="1000" baseline="0" dirty="0" smtClean="0">
                <a:latin typeface="Calibri" pitchFamily="34" charset="0"/>
              </a:rPr>
              <a:t>Kids Bedroom Wallpaper</a:t>
            </a:r>
          </a:p>
          <a:p>
            <a:pPr marL="628650" lvl="1" indent="-171450" algn="l">
              <a:buFont typeface="Arial" pitchFamily="34" charset="0"/>
              <a:buChar char="•"/>
            </a:pPr>
            <a:r>
              <a:rPr lang="en-GB" sz="1000" baseline="0" dirty="0" smtClean="0">
                <a:latin typeface="Calibri" pitchFamily="34" charset="0"/>
              </a:rPr>
              <a:t>Kids Wallpaper Borders</a:t>
            </a:r>
          </a:p>
          <a:p>
            <a:pPr marL="628650" lvl="1" indent="-171450" algn="l">
              <a:buFont typeface="Arial" pitchFamily="34" charset="0"/>
              <a:buChar char="•"/>
            </a:pPr>
            <a:r>
              <a:rPr lang="en-GB" sz="1000" baseline="0" dirty="0" smtClean="0">
                <a:latin typeface="Calibri" pitchFamily="34" charset="0"/>
              </a:rPr>
              <a:t>Kids Wallpaper Murals</a:t>
            </a:r>
          </a:p>
          <a:p>
            <a:pPr marL="171450" indent="-171450" algn="l">
              <a:buFont typeface="Arial" pitchFamily="34" charset="0"/>
              <a:buChar char="•"/>
            </a:pPr>
            <a:r>
              <a:rPr lang="en-GB" sz="1000" baseline="0" dirty="0" smtClean="0">
                <a:latin typeface="Calibri" pitchFamily="34" charset="0"/>
              </a:rPr>
              <a:t>Children’s Character Wallpaper (Kids)</a:t>
            </a:r>
          </a:p>
          <a:p>
            <a:pPr marL="628650" lvl="1" indent="-171450" algn="l">
              <a:buFont typeface="Arial" pitchFamily="34" charset="0"/>
              <a:buChar char="•"/>
            </a:pPr>
            <a:r>
              <a:rPr lang="en-GB" sz="1000" baseline="0" dirty="0" smtClean="0">
                <a:latin typeface="Calibri" pitchFamily="34" charset="0"/>
              </a:rPr>
              <a:t>Kids Arsenal Wallpaper</a:t>
            </a:r>
          </a:p>
          <a:p>
            <a:pPr marL="628650" lvl="1" indent="-171450" algn="l">
              <a:buFont typeface="Arial" pitchFamily="34" charset="0"/>
              <a:buChar char="•"/>
            </a:pPr>
            <a:r>
              <a:rPr lang="en-GB" sz="1000" baseline="0" dirty="0" smtClean="0">
                <a:latin typeface="Calibri" pitchFamily="34" charset="0"/>
              </a:rPr>
              <a:t>Kids Ben10 Wallpaper</a:t>
            </a:r>
          </a:p>
          <a:p>
            <a:pPr marL="628650" lvl="1" indent="-171450" algn="l">
              <a:buFont typeface="Arial" pitchFamily="34" charset="0"/>
              <a:buChar char="•"/>
            </a:pPr>
            <a:r>
              <a:rPr lang="en-GB" sz="1000" baseline="0" dirty="0" smtClean="0">
                <a:latin typeface="Calibri" pitchFamily="34" charset="0"/>
              </a:rPr>
              <a:t>Thomas the Tank Engine </a:t>
            </a:r>
            <a:r>
              <a:rPr lang="en-GB" sz="1000" baseline="0" dirty="0" err="1" smtClean="0">
                <a:latin typeface="Calibri" pitchFamily="34" charset="0"/>
              </a:rPr>
              <a:t>WallPaper</a:t>
            </a:r>
            <a:endParaRPr lang="en-GB" sz="1000" baseline="0" dirty="0" smtClean="0">
              <a:latin typeface="Calibri" pitchFamily="34" charset="0"/>
            </a:endParaRPr>
          </a:p>
          <a:p>
            <a:pPr marL="628650" lvl="1" indent="-171450" algn="l">
              <a:buFont typeface="Arial" pitchFamily="34" charset="0"/>
              <a:buChar char="•"/>
            </a:pPr>
            <a:r>
              <a:rPr lang="en-GB" sz="1000" baseline="0" dirty="0" smtClean="0">
                <a:latin typeface="Calibri" pitchFamily="34" charset="0"/>
              </a:rPr>
              <a:t>Toy Story Bedroom Wallpaper</a:t>
            </a:r>
          </a:p>
          <a:p>
            <a:pPr marL="628650" lvl="1" indent="-171450" algn="l">
              <a:buFont typeface="Arial" pitchFamily="34" charset="0"/>
              <a:buChar char="•"/>
            </a:pPr>
            <a:r>
              <a:rPr lang="en-GB" sz="1000" baseline="0" dirty="0" smtClean="0">
                <a:latin typeface="Calibri" pitchFamily="34" charset="0"/>
              </a:rPr>
              <a:t>Disney Cars Bedroom Wallpaper</a:t>
            </a:r>
          </a:p>
          <a:p>
            <a:pPr marL="628650" lvl="1" indent="-171450" algn="l">
              <a:buFont typeface="Arial" pitchFamily="34" charset="0"/>
              <a:buChar char="•"/>
            </a:pPr>
            <a:r>
              <a:rPr lang="en-GB" sz="1000" baseline="0" dirty="0" smtClean="0">
                <a:latin typeface="Calibri" pitchFamily="34" charset="0"/>
              </a:rPr>
              <a:t>[Additional Characters here]</a:t>
            </a:r>
          </a:p>
          <a:p>
            <a:pPr marL="171450" indent="-171450" algn="l">
              <a:buFont typeface="Arial" pitchFamily="34" charset="0"/>
              <a:buChar char="•"/>
            </a:pPr>
            <a:r>
              <a:rPr lang="en-GB" sz="1000" baseline="0" dirty="0" err="1" smtClean="0">
                <a:latin typeface="Calibri" pitchFamily="34" charset="0"/>
              </a:rPr>
              <a:t>Childrens</a:t>
            </a:r>
            <a:r>
              <a:rPr lang="en-GB" sz="1000" baseline="0" dirty="0" smtClean="0">
                <a:latin typeface="Calibri" pitchFamily="34" charset="0"/>
              </a:rPr>
              <a:t> Wall Stickers (Kids)</a:t>
            </a:r>
          </a:p>
          <a:p>
            <a:pPr marL="628650" lvl="1" indent="-171450" algn="l">
              <a:buFont typeface="Arial" pitchFamily="34" charset="0"/>
              <a:buChar char="•"/>
            </a:pPr>
            <a:r>
              <a:rPr lang="en-GB" sz="1000" baseline="0" dirty="0" smtClean="0">
                <a:latin typeface="Calibri" pitchFamily="34" charset="0"/>
              </a:rPr>
              <a:t>Kids Bedroom Wall Stickers</a:t>
            </a:r>
          </a:p>
          <a:p>
            <a:pPr marL="628650" lvl="1" indent="-171450" algn="l">
              <a:buFont typeface="Arial" pitchFamily="34" charset="0"/>
              <a:buChar char="•"/>
            </a:pPr>
            <a:r>
              <a:rPr lang="en-GB" sz="1000" baseline="0" dirty="0" smtClean="0">
                <a:latin typeface="Calibri" pitchFamily="34" charset="0"/>
              </a:rPr>
              <a:t>Baby Nursery Wall Stickers</a:t>
            </a:r>
          </a:p>
          <a:p>
            <a:pPr marL="628650" lvl="1" indent="-171450" algn="l">
              <a:buFont typeface="Arial" pitchFamily="34" charset="0"/>
              <a:buChar char="•"/>
            </a:pPr>
            <a:r>
              <a:rPr lang="en-GB" sz="1000" baseline="0" dirty="0" smtClean="0">
                <a:latin typeface="Calibri" pitchFamily="34" charset="0"/>
              </a:rPr>
              <a:t>Disney Wall Stickers</a:t>
            </a:r>
          </a:p>
          <a:p>
            <a:pPr marL="628650" lvl="1" indent="-171450" algn="l">
              <a:buFont typeface="Arial" pitchFamily="34" charset="0"/>
              <a:buChar char="•"/>
            </a:pPr>
            <a:r>
              <a:rPr lang="en-GB" sz="1000" baseline="0" dirty="0" smtClean="0">
                <a:latin typeface="Calibri" pitchFamily="34" charset="0"/>
              </a:rPr>
              <a:t>Fairy Wall Stickers</a:t>
            </a:r>
          </a:p>
          <a:p>
            <a:pPr marL="628650" lvl="1" indent="-171450" algn="l">
              <a:buFont typeface="Arial" pitchFamily="34" charset="0"/>
              <a:buChar char="•"/>
            </a:pPr>
            <a:r>
              <a:rPr lang="en-GB" sz="1000" baseline="0" dirty="0" err="1" smtClean="0">
                <a:latin typeface="Calibri" pitchFamily="34" charset="0"/>
              </a:rPr>
              <a:t>Winnie</a:t>
            </a:r>
            <a:r>
              <a:rPr lang="en-GB" sz="1000" baseline="0" dirty="0" smtClean="0">
                <a:latin typeface="Calibri" pitchFamily="34" charset="0"/>
              </a:rPr>
              <a:t> the Pooh Wall Stickers</a:t>
            </a:r>
          </a:p>
          <a:p>
            <a:pPr marL="628650" lvl="1" indent="-171450" algn="l">
              <a:buFont typeface="Arial" pitchFamily="34" charset="0"/>
              <a:buChar char="•"/>
            </a:pPr>
            <a:r>
              <a:rPr lang="en-GB" sz="1000" baseline="0" dirty="0" smtClean="0">
                <a:latin typeface="Calibri" pitchFamily="34" charset="0"/>
              </a:rPr>
              <a:t>Football Wall Stickers</a:t>
            </a:r>
          </a:p>
          <a:p>
            <a:pPr marL="628650" lvl="1" indent="-171450" algn="l">
              <a:buFont typeface="Arial" pitchFamily="34" charset="0"/>
              <a:buChar char="•"/>
            </a:pPr>
            <a:r>
              <a:rPr lang="en-GB" sz="1000" baseline="0" dirty="0" smtClean="0">
                <a:latin typeface="Calibri" pitchFamily="34" charset="0"/>
              </a:rPr>
              <a:t>Space Wall Stickers</a:t>
            </a:r>
          </a:p>
        </p:txBody>
      </p:sp>
      <p:sp>
        <p:nvSpPr>
          <p:cNvPr id="12" name="TextBox 11"/>
          <p:cNvSpPr txBox="1"/>
          <p:nvPr/>
        </p:nvSpPr>
        <p:spPr>
          <a:xfrm>
            <a:off x="4800600" y="2133600"/>
            <a:ext cx="2438400" cy="286232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l"/>
            <a:r>
              <a:rPr lang="en-GB" sz="1000" b="1" u="sng" baseline="0" dirty="0" smtClean="0">
                <a:latin typeface="Calibri" pitchFamily="34" charset="0"/>
              </a:rPr>
              <a:t>Things for Girls</a:t>
            </a:r>
          </a:p>
          <a:p>
            <a:pPr marL="171450" indent="-171450" algn="l">
              <a:buFont typeface="Arial" pitchFamily="34" charset="0"/>
              <a:buChar char="•"/>
            </a:pPr>
            <a:endParaRPr lang="en-GB" sz="1000" b="1" u="sng" baseline="0" dirty="0">
              <a:latin typeface="Calibri" pitchFamily="34" charset="0"/>
            </a:endParaRPr>
          </a:p>
          <a:p>
            <a:pPr marL="171450" indent="-171450" algn="l">
              <a:buFont typeface="Arial" pitchFamily="34" charset="0"/>
              <a:buChar char="•"/>
            </a:pPr>
            <a:r>
              <a:rPr lang="en-GB" sz="1000" baseline="0" dirty="0" smtClean="0">
                <a:latin typeface="Calibri" pitchFamily="34" charset="0"/>
              </a:rPr>
              <a:t>gifts for girls</a:t>
            </a:r>
          </a:p>
          <a:p>
            <a:pPr marL="171450" indent="-171450" algn="l">
              <a:buFont typeface="Arial" pitchFamily="34" charset="0"/>
              <a:buChar char="•"/>
            </a:pPr>
            <a:r>
              <a:rPr lang="en-GB" sz="1000" baseline="0" dirty="0" smtClean="0">
                <a:latin typeface="Calibri" pitchFamily="34" charset="0"/>
              </a:rPr>
              <a:t>girls clothes</a:t>
            </a:r>
          </a:p>
          <a:p>
            <a:pPr marL="171450" indent="-171450" algn="l">
              <a:buFont typeface="Arial" pitchFamily="34" charset="0"/>
              <a:buChar char="•"/>
            </a:pPr>
            <a:r>
              <a:rPr lang="en-GB" sz="1000" baseline="0" dirty="0" smtClean="0">
                <a:latin typeface="Calibri" pitchFamily="34" charset="0"/>
              </a:rPr>
              <a:t>girls bikes</a:t>
            </a:r>
          </a:p>
          <a:p>
            <a:pPr marL="171450" indent="-171450" algn="l">
              <a:buFont typeface="Arial" pitchFamily="34" charset="0"/>
              <a:buChar char="•"/>
            </a:pPr>
            <a:r>
              <a:rPr lang="en-GB" sz="1000" baseline="0" dirty="0" smtClean="0">
                <a:latin typeface="Calibri" pitchFamily="34" charset="0"/>
              </a:rPr>
              <a:t>baby girl clothes</a:t>
            </a:r>
          </a:p>
          <a:p>
            <a:pPr marL="171450" indent="-171450" algn="l">
              <a:buFont typeface="Arial" pitchFamily="34" charset="0"/>
              <a:buChar char="•"/>
            </a:pPr>
            <a:r>
              <a:rPr lang="en-GB" sz="1000" baseline="0" dirty="0" smtClean="0">
                <a:latin typeface="Calibri" pitchFamily="34" charset="0"/>
              </a:rPr>
              <a:t>christening gifts for girls</a:t>
            </a:r>
          </a:p>
          <a:p>
            <a:pPr marL="171450" indent="-171450" algn="l">
              <a:buFont typeface="Arial" pitchFamily="34" charset="0"/>
              <a:buChar char="•"/>
            </a:pPr>
            <a:r>
              <a:rPr lang="en-GB" sz="1000" baseline="0" dirty="0" smtClean="0">
                <a:latin typeface="Calibri" pitchFamily="34" charset="0"/>
              </a:rPr>
              <a:t>girls bedroom furniture</a:t>
            </a:r>
          </a:p>
          <a:p>
            <a:pPr marL="171450" indent="-171450" algn="l">
              <a:buFont typeface="Arial" pitchFamily="34" charset="0"/>
              <a:buChar char="•"/>
            </a:pPr>
            <a:r>
              <a:rPr lang="en-GB" sz="1000" baseline="0" dirty="0" smtClean="0">
                <a:latin typeface="Calibri" pitchFamily="34" charset="0"/>
              </a:rPr>
              <a:t>girls beds</a:t>
            </a:r>
          </a:p>
          <a:p>
            <a:pPr marL="171450" indent="-171450" algn="l">
              <a:buFont typeface="Arial" pitchFamily="34" charset="0"/>
              <a:buChar char="•"/>
            </a:pPr>
            <a:r>
              <a:rPr lang="en-GB" sz="1000" baseline="0" dirty="0" smtClean="0">
                <a:latin typeface="Calibri" pitchFamily="34" charset="0"/>
              </a:rPr>
              <a:t>baby girls clothes</a:t>
            </a:r>
          </a:p>
          <a:p>
            <a:pPr marL="171450" indent="-171450" algn="l">
              <a:buFont typeface="Arial" pitchFamily="34" charset="0"/>
              <a:buChar char="•"/>
            </a:pPr>
            <a:r>
              <a:rPr lang="en-GB" sz="1000" baseline="0" dirty="0" smtClean="0">
                <a:latin typeface="Calibri" pitchFamily="34" charset="0"/>
              </a:rPr>
              <a:t>gifts for teenage girls</a:t>
            </a:r>
          </a:p>
          <a:p>
            <a:pPr marL="171450" indent="-171450" algn="l">
              <a:buFont typeface="Arial" pitchFamily="34" charset="0"/>
              <a:buChar char="•"/>
            </a:pPr>
            <a:r>
              <a:rPr lang="en-GB" sz="1000" baseline="0" dirty="0" smtClean="0">
                <a:latin typeface="Calibri" pitchFamily="34" charset="0"/>
              </a:rPr>
              <a:t>girls dressing table</a:t>
            </a:r>
          </a:p>
          <a:p>
            <a:pPr marL="171450" indent="-171450" algn="l">
              <a:buFont typeface="Arial" pitchFamily="34" charset="0"/>
              <a:buChar char="•"/>
            </a:pPr>
            <a:r>
              <a:rPr lang="en-GB" sz="1000" baseline="0" dirty="0" smtClean="0">
                <a:latin typeface="Calibri" pitchFamily="34" charset="0"/>
              </a:rPr>
              <a:t>girls bedding</a:t>
            </a:r>
          </a:p>
          <a:p>
            <a:pPr marL="171450" indent="-171450" algn="l">
              <a:buFont typeface="Arial" pitchFamily="34" charset="0"/>
              <a:buChar char="•"/>
            </a:pPr>
            <a:r>
              <a:rPr lang="en-GB" sz="1000" baseline="0" dirty="0" smtClean="0">
                <a:latin typeface="Calibri" pitchFamily="34" charset="0"/>
              </a:rPr>
              <a:t>girls designer clothes</a:t>
            </a:r>
          </a:p>
          <a:p>
            <a:pPr marL="171450" indent="-171450" algn="l">
              <a:buFont typeface="Arial" pitchFamily="34" charset="0"/>
              <a:buChar char="•"/>
            </a:pPr>
            <a:r>
              <a:rPr lang="en-GB" sz="1000" baseline="0" dirty="0" smtClean="0">
                <a:latin typeface="Calibri" pitchFamily="34" charset="0"/>
              </a:rPr>
              <a:t>girls bedroom</a:t>
            </a:r>
          </a:p>
          <a:p>
            <a:pPr marL="171450" indent="-171450" algn="l">
              <a:buFont typeface="Arial" pitchFamily="34" charset="0"/>
              <a:buChar char="•"/>
            </a:pPr>
            <a:r>
              <a:rPr lang="en-GB" sz="1000" baseline="0" dirty="0" smtClean="0">
                <a:latin typeface="Calibri" pitchFamily="34" charset="0"/>
              </a:rPr>
              <a:t>girls curtains</a:t>
            </a:r>
          </a:p>
          <a:p>
            <a:pPr marL="171450" indent="-171450" algn="l">
              <a:buFont typeface="Arial" pitchFamily="34" charset="0"/>
              <a:buChar char="•"/>
            </a:pPr>
            <a:r>
              <a:rPr lang="en-GB" sz="1000" baseline="0" dirty="0" smtClean="0">
                <a:latin typeface="Calibri" pitchFamily="34" charset="0"/>
              </a:rPr>
              <a:t>girls bedroom accessories</a:t>
            </a:r>
          </a:p>
          <a:p>
            <a:pPr marL="171450" indent="-171450" algn="l">
              <a:buFont typeface="Arial" pitchFamily="34" charset="0"/>
              <a:buChar char="•"/>
            </a:pPr>
            <a:r>
              <a:rPr lang="en-GB" sz="1000" baseline="0" dirty="0" smtClean="0">
                <a:latin typeface="Calibri" pitchFamily="34" charset="0"/>
              </a:rPr>
              <a:t>girls </a:t>
            </a:r>
            <a:r>
              <a:rPr lang="en-GB" sz="1000" baseline="0" dirty="0" err="1" smtClean="0">
                <a:latin typeface="Calibri" pitchFamily="34" charset="0"/>
              </a:rPr>
              <a:t>bmx</a:t>
            </a:r>
            <a:r>
              <a:rPr lang="en-GB" sz="1000" baseline="0" dirty="0" smtClean="0">
                <a:latin typeface="Calibri" pitchFamily="34" charset="0"/>
              </a:rPr>
              <a:t> bikes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20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20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2000"/>
                                        <p:tgtEl>
                                          <p:spTgt spid="4">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2000"/>
                                        <p:tgtEl>
                                          <p:spTgt spid="4">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2000"/>
                                        <p:tgtEl>
                                          <p:spTgt spid="4">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2000"/>
                                        <p:tgtEl>
                                          <p:spTgt spid="4">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fade">
                                      <p:cBhvr>
                                        <p:cTn id="25" dur="2000"/>
                                        <p:tgtEl>
                                          <p:spTgt spid="4">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2000"/>
                                        <p:tgtEl>
                                          <p:spTgt spid="4">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Effect transition="in" filter="fade">
                                      <p:cBhvr>
                                        <p:cTn id="31" dur="2000"/>
                                        <p:tgtEl>
                                          <p:spTgt spid="4">
                                            <p:txEl>
                                              <p:pRg st="7" end="7"/>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
                                            <p:txEl>
                                              <p:pRg st="8" end="8"/>
                                            </p:txEl>
                                          </p:spTgt>
                                        </p:tgtEl>
                                        <p:attrNameLst>
                                          <p:attrName>style.visibility</p:attrName>
                                        </p:attrNameLst>
                                      </p:cBhvr>
                                      <p:to>
                                        <p:strVal val="visible"/>
                                      </p:to>
                                    </p:set>
                                    <p:animEffect transition="in" filter="fade">
                                      <p:cBhvr>
                                        <p:cTn id="34" dur="2000"/>
                                        <p:tgtEl>
                                          <p:spTgt spid="4">
                                            <p:txEl>
                                              <p:pRg st="8" end="8"/>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
                                            <p:txEl>
                                              <p:pRg st="9" end="9"/>
                                            </p:txEl>
                                          </p:spTgt>
                                        </p:tgtEl>
                                        <p:attrNameLst>
                                          <p:attrName>style.visibility</p:attrName>
                                        </p:attrNameLst>
                                      </p:cBhvr>
                                      <p:to>
                                        <p:strVal val="visible"/>
                                      </p:to>
                                    </p:set>
                                    <p:animEffect transition="in" filter="fade">
                                      <p:cBhvr>
                                        <p:cTn id="37" dur="2000"/>
                                        <p:tgtEl>
                                          <p:spTgt spid="4">
                                            <p:txEl>
                                              <p:pRg st="9" end="9"/>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
                                            <p:txEl>
                                              <p:pRg st="10" end="10"/>
                                            </p:txEl>
                                          </p:spTgt>
                                        </p:tgtEl>
                                        <p:attrNameLst>
                                          <p:attrName>style.visibility</p:attrName>
                                        </p:attrNameLst>
                                      </p:cBhvr>
                                      <p:to>
                                        <p:strVal val="visible"/>
                                      </p:to>
                                    </p:set>
                                    <p:animEffect transition="in" filter="fade">
                                      <p:cBhvr>
                                        <p:cTn id="40" dur="2000"/>
                                        <p:tgtEl>
                                          <p:spTgt spid="4">
                                            <p:txEl>
                                              <p:pRg st="10" end="1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
                                            <p:txEl>
                                              <p:pRg st="11" end="11"/>
                                            </p:txEl>
                                          </p:spTgt>
                                        </p:tgtEl>
                                        <p:attrNameLst>
                                          <p:attrName>style.visibility</p:attrName>
                                        </p:attrNameLst>
                                      </p:cBhvr>
                                      <p:to>
                                        <p:strVal val="visible"/>
                                      </p:to>
                                    </p:set>
                                    <p:animEffect transition="in" filter="fade">
                                      <p:cBhvr>
                                        <p:cTn id="43" dur="2000"/>
                                        <p:tgtEl>
                                          <p:spTgt spid="4">
                                            <p:txEl>
                                              <p:pRg st="11" end="11"/>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
                                            <p:txEl>
                                              <p:pRg st="12" end="12"/>
                                            </p:txEl>
                                          </p:spTgt>
                                        </p:tgtEl>
                                        <p:attrNameLst>
                                          <p:attrName>style.visibility</p:attrName>
                                        </p:attrNameLst>
                                      </p:cBhvr>
                                      <p:to>
                                        <p:strVal val="visible"/>
                                      </p:to>
                                    </p:set>
                                    <p:animEffect transition="in" filter="fade">
                                      <p:cBhvr>
                                        <p:cTn id="46" dur="2000"/>
                                        <p:tgtEl>
                                          <p:spTgt spid="4">
                                            <p:txEl>
                                              <p:pRg st="12" end="12"/>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
                                            <p:txEl>
                                              <p:pRg st="13" end="13"/>
                                            </p:txEl>
                                          </p:spTgt>
                                        </p:tgtEl>
                                        <p:attrNameLst>
                                          <p:attrName>style.visibility</p:attrName>
                                        </p:attrNameLst>
                                      </p:cBhvr>
                                      <p:to>
                                        <p:strVal val="visible"/>
                                      </p:to>
                                    </p:set>
                                    <p:animEffect transition="in" filter="fade">
                                      <p:cBhvr>
                                        <p:cTn id="49" dur="2000"/>
                                        <p:tgtEl>
                                          <p:spTgt spid="4">
                                            <p:txEl>
                                              <p:pRg st="13" end="13"/>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
                                            <p:txEl>
                                              <p:pRg st="14" end="14"/>
                                            </p:txEl>
                                          </p:spTgt>
                                        </p:tgtEl>
                                        <p:attrNameLst>
                                          <p:attrName>style.visibility</p:attrName>
                                        </p:attrNameLst>
                                      </p:cBhvr>
                                      <p:to>
                                        <p:strVal val="visible"/>
                                      </p:to>
                                    </p:set>
                                    <p:animEffect transition="in" filter="fade">
                                      <p:cBhvr>
                                        <p:cTn id="52" dur="2000"/>
                                        <p:tgtEl>
                                          <p:spTgt spid="4">
                                            <p:txEl>
                                              <p:pRg st="14" end="14"/>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
                                            <p:txEl>
                                              <p:pRg st="15" end="15"/>
                                            </p:txEl>
                                          </p:spTgt>
                                        </p:tgtEl>
                                        <p:attrNameLst>
                                          <p:attrName>style.visibility</p:attrName>
                                        </p:attrNameLst>
                                      </p:cBhvr>
                                      <p:to>
                                        <p:strVal val="visible"/>
                                      </p:to>
                                    </p:set>
                                    <p:animEffect transition="in" filter="fade">
                                      <p:cBhvr>
                                        <p:cTn id="55" dur="2000"/>
                                        <p:tgtEl>
                                          <p:spTgt spid="4">
                                            <p:txEl>
                                              <p:pRg st="15" end="15"/>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
                                            <p:txEl>
                                              <p:pRg st="16" end="16"/>
                                            </p:txEl>
                                          </p:spTgt>
                                        </p:tgtEl>
                                        <p:attrNameLst>
                                          <p:attrName>style.visibility</p:attrName>
                                        </p:attrNameLst>
                                      </p:cBhvr>
                                      <p:to>
                                        <p:strVal val="visible"/>
                                      </p:to>
                                    </p:set>
                                    <p:animEffect transition="in" filter="fade">
                                      <p:cBhvr>
                                        <p:cTn id="58" dur="2000"/>
                                        <p:tgtEl>
                                          <p:spTgt spid="4">
                                            <p:txEl>
                                              <p:pRg st="16" end="16"/>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
                                            <p:txEl>
                                              <p:pRg st="17" end="17"/>
                                            </p:txEl>
                                          </p:spTgt>
                                        </p:tgtEl>
                                        <p:attrNameLst>
                                          <p:attrName>style.visibility</p:attrName>
                                        </p:attrNameLst>
                                      </p:cBhvr>
                                      <p:to>
                                        <p:strVal val="visible"/>
                                      </p:to>
                                    </p:set>
                                    <p:animEffect transition="in" filter="fade">
                                      <p:cBhvr>
                                        <p:cTn id="61" dur="2000"/>
                                        <p:tgtEl>
                                          <p:spTgt spid="4">
                                            <p:txEl>
                                              <p:pRg st="17" end="17"/>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
                                            <p:txEl>
                                              <p:pRg st="19" end="19"/>
                                            </p:txEl>
                                          </p:spTgt>
                                        </p:tgtEl>
                                        <p:attrNameLst>
                                          <p:attrName>style.visibility</p:attrName>
                                        </p:attrNameLst>
                                      </p:cBhvr>
                                      <p:to>
                                        <p:strVal val="visible"/>
                                      </p:to>
                                    </p:set>
                                    <p:animEffect transition="in" filter="fade">
                                      <p:cBhvr>
                                        <p:cTn id="64" dur="2000"/>
                                        <p:tgtEl>
                                          <p:spTgt spid="4">
                                            <p:txEl>
                                              <p:pRg st="19" end="19"/>
                                            </p:txEl>
                                          </p:spTgt>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
                                            <p:txEl>
                                              <p:pRg st="20" end="20"/>
                                            </p:txEl>
                                          </p:spTgt>
                                        </p:tgtEl>
                                        <p:attrNameLst>
                                          <p:attrName>style.visibility</p:attrName>
                                        </p:attrNameLst>
                                      </p:cBhvr>
                                      <p:to>
                                        <p:strVal val="visible"/>
                                      </p:to>
                                    </p:set>
                                    <p:animEffect transition="in" filter="fade">
                                      <p:cBhvr>
                                        <p:cTn id="67" dur="2000"/>
                                        <p:tgtEl>
                                          <p:spTgt spid="4">
                                            <p:txEl>
                                              <p:pRg st="20" end="20"/>
                                            </p:tx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
                                            <p:txEl>
                                              <p:pRg st="21" end="21"/>
                                            </p:txEl>
                                          </p:spTgt>
                                        </p:tgtEl>
                                        <p:attrNameLst>
                                          <p:attrName>style.visibility</p:attrName>
                                        </p:attrNameLst>
                                      </p:cBhvr>
                                      <p:to>
                                        <p:strVal val="visible"/>
                                      </p:to>
                                    </p:set>
                                    <p:animEffect transition="in" filter="fade">
                                      <p:cBhvr>
                                        <p:cTn id="70" dur="2000"/>
                                        <p:tgtEl>
                                          <p:spTgt spid="4">
                                            <p:txEl>
                                              <p:pRg st="21" end="21"/>
                                            </p:txEl>
                                          </p:spTgt>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
                                            <p:txEl>
                                              <p:pRg st="22" end="22"/>
                                            </p:txEl>
                                          </p:spTgt>
                                        </p:tgtEl>
                                        <p:attrNameLst>
                                          <p:attrName>style.visibility</p:attrName>
                                        </p:attrNameLst>
                                      </p:cBhvr>
                                      <p:to>
                                        <p:strVal val="visible"/>
                                      </p:to>
                                    </p:set>
                                    <p:animEffect transition="in" filter="fade">
                                      <p:cBhvr>
                                        <p:cTn id="73" dur="2000"/>
                                        <p:tgtEl>
                                          <p:spTgt spid="4">
                                            <p:txEl>
                                              <p:pRg st="22" end="22"/>
                                            </p:txEl>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
                                            <p:txEl>
                                              <p:pRg st="23" end="23"/>
                                            </p:txEl>
                                          </p:spTgt>
                                        </p:tgtEl>
                                        <p:attrNameLst>
                                          <p:attrName>style.visibility</p:attrName>
                                        </p:attrNameLst>
                                      </p:cBhvr>
                                      <p:to>
                                        <p:strVal val="visible"/>
                                      </p:to>
                                    </p:set>
                                    <p:animEffect transition="in" filter="fade">
                                      <p:cBhvr>
                                        <p:cTn id="76" dur="2000"/>
                                        <p:tgtEl>
                                          <p:spTgt spid="4">
                                            <p:txEl>
                                              <p:pRg st="23" end="23"/>
                                            </p:txEl>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5">
                                            <p:bg/>
                                          </p:spTgt>
                                        </p:tgtEl>
                                        <p:attrNameLst>
                                          <p:attrName>style.visibility</p:attrName>
                                        </p:attrNameLst>
                                      </p:cBhvr>
                                      <p:to>
                                        <p:strVal val="visible"/>
                                      </p:to>
                                    </p:set>
                                    <p:animEffect transition="in" filter="fade">
                                      <p:cBhvr>
                                        <p:cTn id="79" dur="2000"/>
                                        <p:tgtEl>
                                          <p:spTgt spid="5">
                                            <p:bg/>
                                          </p:spTgt>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5">
                                            <p:txEl>
                                              <p:pRg st="0" end="0"/>
                                            </p:txEl>
                                          </p:spTgt>
                                        </p:tgtEl>
                                        <p:attrNameLst>
                                          <p:attrName>style.visibility</p:attrName>
                                        </p:attrNameLst>
                                      </p:cBhvr>
                                      <p:to>
                                        <p:strVal val="visible"/>
                                      </p:to>
                                    </p:set>
                                    <p:animEffect transition="in" filter="fade">
                                      <p:cBhvr>
                                        <p:cTn id="82" dur="2000"/>
                                        <p:tgtEl>
                                          <p:spTgt spid="5">
                                            <p:txEl>
                                              <p:pRg st="0" end="0"/>
                                            </p:txEl>
                                          </p:spTgt>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5">
                                            <p:txEl>
                                              <p:pRg st="1" end="1"/>
                                            </p:txEl>
                                          </p:spTgt>
                                        </p:tgtEl>
                                        <p:attrNameLst>
                                          <p:attrName>style.visibility</p:attrName>
                                        </p:attrNameLst>
                                      </p:cBhvr>
                                      <p:to>
                                        <p:strVal val="visible"/>
                                      </p:to>
                                    </p:set>
                                    <p:animEffect transition="in" filter="fade">
                                      <p:cBhvr>
                                        <p:cTn id="85" dur="2000"/>
                                        <p:tgtEl>
                                          <p:spTgt spid="5">
                                            <p:txEl>
                                              <p:pRg st="1" end="1"/>
                                            </p:txEl>
                                          </p:spTgt>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5">
                                            <p:txEl>
                                              <p:pRg st="2" end="2"/>
                                            </p:txEl>
                                          </p:spTgt>
                                        </p:tgtEl>
                                        <p:attrNameLst>
                                          <p:attrName>style.visibility</p:attrName>
                                        </p:attrNameLst>
                                      </p:cBhvr>
                                      <p:to>
                                        <p:strVal val="visible"/>
                                      </p:to>
                                    </p:set>
                                    <p:animEffect transition="in" filter="fade">
                                      <p:cBhvr>
                                        <p:cTn id="88" dur="2000"/>
                                        <p:tgtEl>
                                          <p:spTgt spid="5">
                                            <p:txEl>
                                              <p:pRg st="2" end="2"/>
                                            </p:txEl>
                                          </p:spTgt>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5">
                                            <p:txEl>
                                              <p:pRg st="3" end="3"/>
                                            </p:txEl>
                                          </p:spTgt>
                                        </p:tgtEl>
                                        <p:attrNameLst>
                                          <p:attrName>style.visibility</p:attrName>
                                        </p:attrNameLst>
                                      </p:cBhvr>
                                      <p:to>
                                        <p:strVal val="visible"/>
                                      </p:to>
                                    </p:set>
                                    <p:animEffect transition="in" filter="fade">
                                      <p:cBhvr>
                                        <p:cTn id="91" dur="2000"/>
                                        <p:tgtEl>
                                          <p:spTgt spid="5">
                                            <p:txEl>
                                              <p:pRg st="3" end="3"/>
                                            </p:txEl>
                                          </p:spTgt>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5">
                                            <p:txEl>
                                              <p:pRg st="4" end="4"/>
                                            </p:txEl>
                                          </p:spTgt>
                                        </p:tgtEl>
                                        <p:attrNameLst>
                                          <p:attrName>style.visibility</p:attrName>
                                        </p:attrNameLst>
                                      </p:cBhvr>
                                      <p:to>
                                        <p:strVal val="visible"/>
                                      </p:to>
                                    </p:set>
                                    <p:animEffect transition="in" filter="fade">
                                      <p:cBhvr>
                                        <p:cTn id="94" dur="2000"/>
                                        <p:tgtEl>
                                          <p:spTgt spid="5">
                                            <p:txEl>
                                              <p:pRg st="4" end="4"/>
                                            </p:txEl>
                                          </p:spTgt>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5">
                                            <p:txEl>
                                              <p:pRg st="5" end="5"/>
                                            </p:txEl>
                                          </p:spTgt>
                                        </p:tgtEl>
                                        <p:attrNameLst>
                                          <p:attrName>style.visibility</p:attrName>
                                        </p:attrNameLst>
                                      </p:cBhvr>
                                      <p:to>
                                        <p:strVal val="visible"/>
                                      </p:to>
                                    </p:set>
                                    <p:animEffect transition="in" filter="fade">
                                      <p:cBhvr>
                                        <p:cTn id="97" dur="2000"/>
                                        <p:tgtEl>
                                          <p:spTgt spid="5">
                                            <p:txEl>
                                              <p:pRg st="5" end="5"/>
                                            </p:txEl>
                                          </p:spTgt>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5">
                                            <p:txEl>
                                              <p:pRg st="6" end="6"/>
                                            </p:txEl>
                                          </p:spTgt>
                                        </p:tgtEl>
                                        <p:attrNameLst>
                                          <p:attrName>style.visibility</p:attrName>
                                        </p:attrNameLst>
                                      </p:cBhvr>
                                      <p:to>
                                        <p:strVal val="visible"/>
                                      </p:to>
                                    </p:set>
                                    <p:animEffect transition="in" filter="fade">
                                      <p:cBhvr>
                                        <p:cTn id="100" dur="2000"/>
                                        <p:tgtEl>
                                          <p:spTgt spid="5">
                                            <p:txEl>
                                              <p:pRg st="6" end="6"/>
                                            </p:txEl>
                                          </p:spTgt>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5">
                                            <p:txEl>
                                              <p:pRg st="7" end="7"/>
                                            </p:txEl>
                                          </p:spTgt>
                                        </p:tgtEl>
                                        <p:attrNameLst>
                                          <p:attrName>style.visibility</p:attrName>
                                        </p:attrNameLst>
                                      </p:cBhvr>
                                      <p:to>
                                        <p:strVal val="visible"/>
                                      </p:to>
                                    </p:set>
                                    <p:animEffect transition="in" filter="fade">
                                      <p:cBhvr>
                                        <p:cTn id="103" dur="2000"/>
                                        <p:tgtEl>
                                          <p:spTgt spid="5">
                                            <p:txEl>
                                              <p:pRg st="7" end="7"/>
                                            </p:txEl>
                                          </p:spTgt>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5">
                                            <p:txEl>
                                              <p:pRg st="8" end="8"/>
                                            </p:txEl>
                                          </p:spTgt>
                                        </p:tgtEl>
                                        <p:attrNameLst>
                                          <p:attrName>style.visibility</p:attrName>
                                        </p:attrNameLst>
                                      </p:cBhvr>
                                      <p:to>
                                        <p:strVal val="visible"/>
                                      </p:to>
                                    </p:set>
                                    <p:animEffect transition="in" filter="fade">
                                      <p:cBhvr>
                                        <p:cTn id="106" dur="2000"/>
                                        <p:tgtEl>
                                          <p:spTgt spid="5">
                                            <p:txEl>
                                              <p:pRg st="8" end="8"/>
                                            </p:txEl>
                                          </p:spTgt>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5">
                                            <p:txEl>
                                              <p:pRg st="9" end="9"/>
                                            </p:txEl>
                                          </p:spTgt>
                                        </p:tgtEl>
                                        <p:attrNameLst>
                                          <p:attrName>style.visibility</p:attrName>
                                        </p:attrNameLst>
                                      </p:cBhvr>
                                      <p:to>
                                        <p:strVal val="visible"/>
                                      </p:to>
                                    </p:set>
                                    <p:animEffect transition="in" filter="fade">
                                      <p:cBhvr>
                                        <p:cTn id="109" dur="2000"/>
                                        <p:tgtEl>
                                          <p:spTgt spid="5">
                                            <p:txEl>
                                              <p:pRg st="9" end="9"/>
                                            </p:txEl>
                                          </p:spTgt>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5">
                                            <p:txEl>
                                              <p:pRg st="10" end="10"/>
                                            </p:txEl>
                                          </p:spTgt>
                                        </p:tgtEl>
                                        <p:attrNameLst>
                                          <p:attrName>style.visibility</p:attrName>
                                        </p:attrNameLst>
                                      </p:cBhvr>
                                      <p:to>
                                        <p:strVal val="visible"/>
                                      </p:to>
                                    </p:set>
                                    <p:animEffect transition="in" filter="fade">
                                      <p:cBhvr>
                                        <p:cTn id="112" dur="2000"/>
                                        <p:tgtEl>
                                          <p:spTgt spid="5">
                                            <p:txEl>
                                              <p:pRg st="10" end="10"/>
                                            </p:txEl>
                                          </p:spTgt>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5">
                                            <p:txEl>
                                              <p:pRg st="11" end="11"/>
                                            </p:txEl>
                                          </p:spTgt>
                                        </p:tgtEl>
                                        <p:attrNameLst>
                                          <p:attrName>style.visibility</p:attrName>
                                        </p:attrNameLst>
                                      </p:cBhvr>
                                      <p:to>
                                        <p:strVal val="visible"/>
                                      </p:to>
                                    </p:set>
                                    <p:animEffect transition="in" filter="fade">
                                      <p:cBhvr>
                                        <p:cTn id="115" dur="2000"/>
                                        <p:tgtEl>
                                          <p:spTgt spid="5">
                                            <p:txEl>
                                              <p:pRg st="11" end="11"/>
                                            </p:txEl>
                                          </p:spTgt>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5">
                                            <p:txEl>
                                              <p:pRg st="12" end="12"/>
                                            </p:txEl>
                                          </p:spTgt>
                                        </p:tgtEl>
                                        <p:attrNameLst>
                                          <p:attrName>style.visibility</p:attrName>
                                        </p:attrNameLst>
                                      </p:cBhvr>
                                      <p:to>
                                        <p:strVal val="visible"/>
                                      </p:to>
                                    </p:set>
                                    <p:animEffect transition="in" filter="fade">
                                      <p:cBhvr>
                                        <p:cTn id="118" dur="2000"/>
                                        <p:tgtEl>
                                          <p:spTgt spid="5">
                                            <p:txEl>
                                              <p:pRg st="12" end="12"/>
                                            </p:txEl>
                                          </p:spTgt>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5">
                                            <p:txEl>
                                              <p:pRg st="13" end="13"/>
                                            </p:txEl>
                                          </p:spTgt>
                                        </p:tgtEl>
                                        <p:attrNameLst>
                                          <p:attrName>style.visibility</p:attrName>
                                        </p:attrNameLst>
                                      </p:cBhvr>
                                      <p:to>
                                        <p:strVal val="visible"/>
                                      </p:to>
                                    </p:set>
                                    <p:animEffect transition="in" filter="fade">
                                      <p:cBhvr>
                                        <p:cTn id="121" dur="2000"/>
                                        <p:tgtEl>
                                          <p:spTgt spid="5">
                                            <p:txEl>
                                              <p:pRg st="13" end="13"/>
                                            </p:txEl>
                                          </p:spTgt>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5">
                                            <p:txEl>
                                              <p:pRg st="14" end="14"/>
                                            </p:txEl>
                                          </p:spTgt>
                                        </p:tgtEl>
                                        <p:attrNameLst>
                                          <p:attrName>style.visibility</p:attrName>
                                        </p:attrNameLst>
                                      </p:cBhvr>
                                      <p:to>
                                        <p:strVal val="visible"/>
                                      </p:to>
                                    </p:set>
                                    <p:animEffect transition="in" filter="fade">
                                      <p:cBhvr>
                                        <p:cTn id="124" dur="2000"/>
                                        <p:tgtEl>
                                          <p:spTgt spid="5">
                                            <p:txEl>
                                              <p:pRg st="14" end="14"/>
                                            </p:txEl>
                                          </p:spTgt>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5">
                                            <p:txEl>
                                              <p:pRg st="15" end="15"/>
                                            </p:txEl>
                                          </p:spTgt>
                                        </p:tgtEl>
                                        <p:attrNameLst>
                                          <p:attrName>style.visibility</p:attrName>
                                        </p:attrNameLst>
                                      </p:cBhvr>
                                      <p:to>
                                        <p:strVal val="visible"/>
                                      </p:to>
                                    </p:set>
                                    <p:animEffect transition="in" filter="fade">
                                      <p:cBhvr>
                                        <p:cTn id="127" dur="2000"/>
                                        <p:tgtEl>
                                          <p:spTgt spid="5">
                                            <p:txEl>
                                              <p:pRg st="15" end="15"/>
                                            </p:txEl>
                                          </p:spTgt>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5">
                                            <p:txEl>
                                              <p:pRg st="16" end="16"/>
                                            </p:txEl>
                                          </p:spTgt>
                                        </p:tgtEl>
                                        <p:attrNameLst>
                                          <p:attrName>style.visibility</p:attrName>
                                        </p:attrNameLst>
                                      </p:cBhvr>
                                      <p:to>
                                        <p:strVal val="visible"/>
                                      </p:to>
                                    </p:set>
                                    <p:animEffect transition="in" filter="fade">
                                      <p:cBhvr>
                                        <p:cTn id="130" dur="2000"/>
                                        <p:tgtEl>
                                          <p:spTgt spid="5">
                                            <p:txEl>
                                              <p:pRg st="16" end="16"/>
                                            </p:txEl>
                                          </p:spTgt>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6">
                                            <p:bg/>
                                          </p:spTgt>
                                        </p:tgtEl>
                                        <p:attrNameLst>
                                          <p:attrName>style.visibility</p:attrName>
                                        </p:attrNameLst>
                                      </p:cBhvr>
                                      <p:to>
                                        <p:strVal val="visible"/>
                                      </p:to>
                                    </p:set>
                                    <p:animEffect transition="in" filter="fade">
                                      <p:cBhvr>
                                        <p:cTn id="133" dur="2000"/>
                                        <p:tgtEl>
                                          <p:spTgt spid="6">
                                            <p:bg/>
                                          </p:spTgt>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6">
                                            <p:txEl>
                                              <p:pRg st="0" end="0"/>
                                            </p:txEl>
                                          </p:spTgt>
                                        </p:tgtEl>
                                        <p:attrNameLst>
                                          <p:attrName>style.visibility</p:attrName>
                                        </p:attrNameLst>
                                      </p:cBhvr>
                                      <p:to>
                                        <p:strVal val="visible"/>
                                      </p:to>
                                    </p:set>
                                    <p:animEffect transition="in" filter="fade">
                                      <p:cBhvr>
                                        <p:cTn id="136" dur="2000"/>
                                        <p:tgtEl>
                                          <p:spTgt spid="6">
                                            <p:txEl>
                                              <p:pRg st="0" end="0"/>
                                            </p:txEl>
                                          </p:spTgt>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6">
                                            <p:txEl>
                                              <p:pRg st="2" end="2"/>
                                            </p:txEl>
                                          </p:spTgt>
                                        </p:tgtEl>
                                        <p:attrNameLst>
                                          <p:attrName>style.visibility</p:attrName>
                                        </p:attrNameLst>
                                      </p:cBhvr>
                                      <p:to>
                                        <p:strVal val="visible"/>
                                      </p:to>
                                    </p:set>
                                    <p:animEffect transition="in" filter="fade">
                                      <p:cBhvr>
                                        <p:cTn id="139" dur="2000"/>
                                        <p:tgtEl>
                                          <p:spTgt spid="6">
                                            <p:txEl>
                                              <p:pRg st="2" end="2"/>
                                            </p:txEl>
                                          </p:spTgt>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6">
                                            <p:txEl>
                                              <p:pRg st="3" end="3"/>
                                            </p:txEl>
                                          </p:spTgt>
                                        </p:tgtEl>
                                        <p:attrNameLst>
                                          <p:attrName>style.visibility</p:attrName>
                                        </p:attrNameLst>
                                      </p:cBhvr>
                                      <p:to>
                                        <p:strVal val="visible"/>
                                      </p:to>
                                    </p:set>
                                    <p:animEffect transition="in" filter="fade">
                                      <p:cBhvr>
                                        <p:cTn id="142" dur="2000"/>
                                        <p:tgtEl>
                                          <p:spTgt spid="6">
                                            <p:txEl>
                                              <p:pRg st="3" end="3"/>
                                            </p:txEl>
                                          </p:spTgt>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6">
                                            <p:txEl>
                                              <p:pRg st="4" end="4"/>
                                            </p:txEl>
                                          </p:spTgt>
                                        </p:tgtEl>
                                        <p:attrNameLst>
                                          <p:attrName>style.visibility</p:attrName>
                                        </p:attrNameLst>
                                      </p:cBhvr>
                                      <p:to>
                                        <p:strVal val="visible"/>
                                      </p:to>
                                    </p:set>
                                    <p:animEffect transition="in" filter="fade">
                                      <p:cBhvr>
                                        <p:cTn id="145" dur="2000"/>
                                        <p:tgtEl>
                                          <p:spTgt spid="6">
                                            <p:txEl>
                                              <p:pRg st="4" end="4"/>
                                            </p:txEl>
                                          </p:spTgt>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6">
                                            <p:txEl>
                                              <p:pRg st="5" end="5"/>
                                            </p:txEl>
                                          </p:spTgt>
                                        </p:tgtEl>
                                        <p:attrNameLst>
                                          <p:attrName>style.visibility</p:attrName>
                                        </p:attrNameLst>
                                      </p:cBhvr>
                                      <p:to>
                                        <p:strVal val="visible"/>
                                      </p:to>
                                    </p:set>
                                    <p:animEffect transition="in" filter="fade">
                                      <p:cBhvr>
                                        <p:cTn id="148" dur="2000"/>
                                        <p:tgtEl>
                                          <p:spTgt spid="6">
                                            <p:txEl>
                                              <p:pRg st="5" end="5"/>
                                            </p:txEl>
                                          </p:spTgt>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6">
                                            <p:txEl>
                                              <p:pRg st="6" end="6"/>
                                            </p:txEl>
                                          </p:spTgt>
                                        </p:tgtEl>
                                        <p:attrNameLst>
                                          <p:attrName>style.visibility</p:attrName>
                                        </p:attrNameLst>
                                      </p:cBhvr>
                                      <p:to>
                                        <p:strVal val="visible"/>
                                      </p:to>
                                    </p:set>
                                    <p:animEffect transition="in" filter="fade">
                                      <p:cBhvr>
                                        <p:cTn id="151" dur="2000"/>
                                        <p:tgtEl>
                                          <p:spTgt spid="6">
                                            <p:txEl>
                                              <p:pRg st="6" end="6"/>
                                            </p:txEl>
                                          </p:spTgt>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6">
                                            <p:txEl>
                                              <p:pRg st="7" end="7"/>
                                            </p:txEl>
                                          </p:spTgt>
                                        </p:tgtEl>
                                        <p:attrNameLst>
                                          <p:attrName>style.visibility</p:attrName>
                                        </p:attrNameLst>
                                      </p:cBhvr>
                                      <p:to>
                                        <p:strVal val="visible"/>
                                      </p:to>
                                    </p:set>
                                    <p:animEffect transition="in" filter="fade">
                                      <p:cBhvr>
                                        <p:cTn id="154" dur="2000"/>
                                        <p:tgtEl>
                                          <p:spTgt spid="6">
                                            <p:txEl>
                                              <p:pRg st="7" end="7"/>
                                            </p:txEl>
                                          </p:spTgt>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6">
                                            <p:txEl>
                                              <p:pRg st="8" end="8"/>
                                            </p:txEl>
                                          </p:spTgt>
                                        </p:tgtEl>
                                        <p:attrNameLst>
                                          <p:attrName>style.visibility</p:attrName>
                                        </p:attrNameLst>
                                      </p:cBhvr>
                                      <p:to>
                                        <p:strVal val="visible"/>
                                      </p:to>
                                    </p:set>
                                    <p:animEffect transition="in" filter="fade">
                                      <p:cBhvr>
                                        <p:cTn id="157" dur="2000"/>
                                        <p:tgtEl>
                                          <p:spTgt spid="6">
                                            <p:txEl>
                                              <p:pRg st="8" end="8"/>
                                            </p:txEl>
                                          </p:spTgt>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6">
                                            <p:txEl>
                                              <p:pRg st="9" end="9"/>
                                            </p:txEl>
                                          </p:spTgt>
                                        </p:tgtEl>
                                        <p:attrNameLst>
                                          <p:attrName>style.visibility</p:attrName>
                                        </p:attrNameLst>
                                      </p:cBhvr>
                                      <p:to>
                                        <p:strVal val="visible"/>
                                      </p:to>
                                    </p:set>
                                    <p:animEffect transition="in" filter="fade">
                                      <p:cBhvr>
                                        <p:cTn id="160" dur="2000"/>
                                        <p:tgtEl>
                                          <p:spTgt spid="6">
                                            <p:txEl>
                                              <p:pRg st="9" end="9"/>
                                            </p:txEl>
                                          </p:spTgt>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6">
                                            <p:txEl>
                                              <p:pRg st="10" end="10"/>
                                            </p:txEl>
                                          </p:spTgt>
                                        </p:tgtEl>
                                        <p:attrNameLst>
                                          <p:attrName>style.visibility</p:attrName>
                                        </p:attrNameLst>
                                      </p:cBhvr>
                                      <p:to>
                                        <p:strVal val="visible"/>
                                      </p:to>
                                    </p:set>
                                    <p:animEffect transition="in" filter="fade">
                                      <p:cBhvr>
                                        <p:cTn id="163" dur="2000"/>
                                        <p:tgtEl>
                                          <p:spTgt spid="6">
                                            <p:txEl>
                                              <p:pRg st="10" end="10"/>
                                            </p:txEl>
                                          </p:spTgt>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6">
                                            <p:txEl>
                                              <p:pRg st="11" end="11"/>
                                            </p:txEl>
                                          </p:spTgt>
                                        </p:tgtEl>
                                        <p:attrNameLst>
                                          <p:attrName>style.visibility</p:attrName>
                                        </p:attrNameLst>
                                      </p:cBhvr>
                                      <p:to>
                                        <p:strVal val="visible"/>
                                      </p:to>
                                    </p:set>
                                    <p:animEffect transition="in" filter="fade">
                                      <p:cBhvr>
                                        <p:cTn id="166" dur="2000"/>
                                        <p:tgtEl>
                                          <p:spTgt spid="6">
                                            <p:txEl>
                                              <p:pRg st="11" end="11"/>
                                            </p:txEl>
                                          </p:spTgt>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6">
                                            <p:txEl>
                                              <p:pRg st="12" end="12"/>
                                            </p:txEl>
                                          </p:spTgt>
                                        </p:tgtEl>
                                        <p:attrNameLst>
                                          <p:attrName>style.visibility</p:attrName>
                                        </p:attrNameLst>
                                      </p:cBhvr>
                                      <p:to>
                                        <p:strVal val="visible"/>
                                      </p:to>
                                    </p:set>
                                    <p:animEffect transition="in" filter="fade">
                                      <p:cBhvr>
                                        <p:cTn id="169" dur="2000"/>
                                        <p:tgtEl>
                                          <p:spTgt spid="6">
                                            <p:txEl>
                                              <p:pRg st="12" end="12"/>
                                            </p:txEl>
                                          </p:spTgt>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6">
                                            <p:txEl>
                                              <p:pRg st="13" end="13"/>
                                            </p:txEl>
                                          </p:spTgt>
                                        </p:tgtEl>
                                        <p:attrNameLst>
                                          <p:attrName>style.visibility</p:attrName>
                                        </p:attrNameLst>
                                      </p:cBhvr>
                                      <p:to>
                                        <p:strVal val="visible"/>
                                      </p:to>
                                    </p:set>
                                    <p:animEffect transition="in" filter="fade">
                                      <p:cBhvr>
                                        <p:cTn id="172" dur="2000"/>
                                        <p:tgtEl>
                                          <p:spTgt spid="6">
                                            <p:txEl>
                                              <p:pRg st="13" end="13"/>
                                            </p:txEl>
                                          </p:spTgt>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6">
                                            <p:txEl>
                                              <p:pRg st="14" end="14"/>
                                            </p:txEl>
                                          </p:spTgt>
                                        </p:tgtEl>
                                        <p:attrNameLst>
                                          <p:attrName>style.visibility</p:attrName>
                                        </p:attrNameLst>
                                      </p:cBhvr>
                                      <p:to>
                                        <p:strVal val="visible"/>
                                      </p:to>
                                    </p:set>
                                    <p:animEffect transition="in" filter="fade">
                                      <p:cBhvr>
                                        <p:cTn id="175" dur="2000"/>
                                        <p:tgtEl>
                                          <p:spTgt spid="6">
                                            <p:txEl>
                                              <p:pRg st="14" end="14"/>
                                            </p:txEl>
                                          </p:spTgt>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6">
                                            <p:txEl>
                                              <p:pRg st="15" end="15"/>
                                            </p:txEl>
                                          </p:spTgt>
                                        </p:tgtEl>
                                        <p:attrNameLst>
                                          <p:attrName>style.visibility</p:attrName>
                                        </p:attrNameLst>
                                      </p:cBhvr>
                                      <p:to>
                                        <p:strVal val="visible"/>
                                      </p:to>
                                    </p:set>
                                    <p:animEffect transition="in" filter="fade">
                                      <p:cBhvr>
                                        <p:cTn id="178" dur="2000"/>
                                        <p:tgtEl>
                                          <p:spTgt spid="6">
                                            <p:txEl>
                                              <p:pRg st="15" end="15"/>
                                            </p:txEl>
                                          </p:spTgt>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6">
                                            <p:txEl>
                                              <p:pRg st="16" end="16"/>
                                            </p:txEl>
                                          </p:spTgt>
                                        </p:tgtEl>
                                        <p:attrNameLst>
                                          <p:attrName>style.visibility</p:attrName>
                                        </p:attrNameLst>
                                      </p:cBhvr>
                                      <p:to>
                                        <p:strVal val="visible"/>
                                      </p:to>
                                    </p:set>
                                    <p:animEffect transition="in" filter="fade">
                                      <p:cBhvr>
                                        <p:cTn id="181" dur="2000"/>
                                        <p:tgtEl>
                                          <p:spTgt spid="6">
                                            <p:txEl>
                                              <p:pRg st="16" end="16"/>
                                            </p:txEl>
                                          </p:spTgt>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6">
                                            <p:txEl>
                                              <p:pRg st="17" end="17"/>
                                            </p:txEl>
                                          </p:spTgt>
                                        </p:tgtEl>
                                        <p:attrNameLst>
                                          <p:attrName>style.visibility</p:attrName>
                                        </p:attrNameLst>
                                      </p:cBhvr>
                                      <p:to>
                                        <p:strVal val="visible"/>
                                      </p:to>
                                    </p:set>
                                    <p:animEffect transition="in" filter="fade">
                                      <p:cBhvr>
                                        <p:cTn id="184" dur="2000"/>
                                        <p:tgtEl>
                                          <p:spTgt spid="6">
                                            <p:txEl>
                                              <p:pRg st="17" end="17"/>
                                            </p:txEl>
                                          </p:spTgt>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6">
                                            <p:txEl>
                                              <p:pRg st="18" end="18"/>
                                            </p:txEl>
                                          </p:spTgt>
                                        </p:tgtEl>
                                        <p:attrNameLst>
                                          <p:attrName>style.visibility</p:attrName>
                                        </p:attrNameLst>
                                      </p:cBhvr>
                                      <p:to>
                                        <p:strVal val="visible"/>
                                      </p:to>
                                    </p:set>
                                    <p:animEffect transition="in" filter="fade">
                                      <p:cBhvr>
                                        <p:cTn id="187" dur="2000"/>
                                        <p:tgtEl>
                                          <p:spTgt spid="6">
                                            <p:txEl>
                                              <p:pRg st="18" end="18"/>
                                            </p:txEl>
                                          </p:spTgt>
                                        </p:tgtEl>
                                      </p:cBhvr>
                                    </p:animEffect>
                                  </p:childTnLst>
                                </p:cTn>
                              </p:par>
                              <p:par>
                                <p:cTn id="188" presetID="10" presetClass="entr" presetSubtype="0" fill="hold" grpId="0" nodeType="withEffect">
                                  <p:stCondLst>
                                    <p:cond delay="0"/>
                                  </p:stCondLst>
                                  <p:childTnLst>
                                    <p:set>
                                      <p:cBhvr>
                                        <p:cTn id="189" dur="1" fill="hold">
                                          <p:stCondLst>
                                            <p:cond delay="0"/>
                                          </p:stCondLst>
                                        </p:cTn>
                                        <p:tgtEl>
                                          <p:spTgt spid="6">
                                            <p:txEl>
                                              <p:pRg st="19" end="19"/>
                                            </p:txEl>
                                          </p:spTgt>
                                        </p:tgtEl>
                                        <p:attrNameLst>
                                          <p:attrName>style.visibility</p:attrName>
                                        </p:attrNameLst>
                                      </p:cBhvr>
                                      <p:to>
                                        <p:strVal val="visible"/>
                                      </p:to>
                                    </p:set>
                                    <p:animEffect transition="in" filter="fade">
                                      <p:cBhvr>
                                        <p:cTn id="190" dur="2000"/>
                                        <p:tgtEl>
                                          <p:spTgt spid="6">
                                            <p:txEl>
                                              <p:pRg st="19" end="19"/>
                                            </p:txEl>
                                          </p:spTgt>
                                        </p:tgtEl>
                                      </p:cBhvr>
                                    </p:animEffect>
                                  </p:childTnLst>
                                </p:cTn>
                              </p:par>
                              <p:par>
                                <p:cTn id="191" presetID="10" presetClass="entr" presetSubtype="0" fill="hold" grpId="0" nodeType="withEffect">
                                  <p:stCondLst>
                                    <p:cond delay="0"/>
                                  </p:stCondLst>
                                  <p:childTnLst>
                                    <p:set>
                                      <p:cBhvr>
                                        <p:cTn id="192" dur="1" fill="hold">
                                          <p:stCondLst>
                                            <p:cond delay="0"/>
                                          </p:stCondLst>
                                        </p:cTn>
                                        <p:tgtEl>
                                          <p:spTgt spid="7">
                                            <p:bg/>
                                          </p:spTgt>
                                        </p:tgtEl>
                                        <p:attrNameLst>
                                          <p:attrName>style.visibility</p:attrName>
                                        </p:attrNameLst>
                                      </p:cBhvr>
                                      <p:to>
                                        <p:strVal val="visible"/>
                                      </p:to>
                                    </p:set>
                                    <p:animEffect transition="in" filter="fade">
                                      <p:cBhvr>
                                        <p:cTn id="193" dur="2000"/>
                                        <p:tgtEl>
                                          <p:spTgt spid="7">
                                            <p:bg/>
                                          </p:spTgt>
                                        </p:tgtEl>
                                      </p:cBhvr>
                                    </p:animEffect>
                                  </p:childTnLst>
                                </p:cTn>
                              </p:par>
                              <p:par>
                                <p:cTn id="194" presetID="10" presetClass="entr" presetSubtype="0" fill="hold" grpId="0" nodeType="withEffect">
                                  <p:stCondLst>
                                    <p:cond delay="0"/>
                                  </p:stCondLst>
                                  <p:childTnLst>
                                    <p:set>
                                      <p:cBhvr>
                                        <p:cTn id="195" dur="1" fill="hold">
                                          <p:stCondLst>
                                            <p:cond delay="0"/>
                                          </p:stCondLst>
                                        </p:cTn>
                                        <p:tgtEl>
                                          <p:spTgt spid="7">
                                            <p:txEl>
                                              <p:pRg st="0" end="0"/>
                                            </p:txEl>
                                          </p:spTgt>
                                        </p:tgtEl>
                                        <p:attrNameLst>
                                          <p:attrName>style.visibility</p:attrName>
                                        </p:attrNameLst>
                                      </p:cBhvr>
                                      <p:to>
                                        <p:strVal val="visible"/>
                                      </p:to>
                                    </p:set>
                                    <p:animEffect transition="in" filter="fade">
                                      <p:cBhvr>
                                        <p:cTn id="196" dur="2000"/>
                                        <p:tgtEl>
                                          <p:spTgt spid="7">
                                            <p:txEl>
                                              <p:pRg st="0" end="0"/>
                                            </p:txEl>
                                          </p:spTgt>
                                        </p:tgtEl>
                                      </p:cBhvr>
                                    </p:animEffect>
                                  </p:childTnLst>
                                </p:cTn>
                              </p:par>
                              <p:par>
                                <p:cTn id="197" presetID="10" presetClass="entr" presetSubtype="0" fill="hold" grpId="0" nodeType="withEffect">
                                  <p:stCondLst>
                                    <p:cond delay="0"/>
                                  </p:stCondLst>
                                  <p:childTnLst>
                                    <p:set>
                                      <p:cBhvr>
                                        <p:cTn id="198" dur="1" fill="hold">
                                          <p:stCondLst>
                                            <p:cond delay="0"/>
                                          </p:stCondLst>
                                        </p:cTn>
                                        <p:tgtEl>
                                          <p:spTgt spid="7">
                                            <p:txEl>
                                              <p:pRg st="2" end="2"/>
                                            </p:txEl>
                                          </p:spTgt>
                                        </p:tgtEl>
                                        <p:attrNameLst>
                                          <p:attrName>style.visibility</p:attrName>
                                        </p:attrNameLst>
                                      </p:cBhvr>
                                      <p:to>
                                        <p:strVal val="visible"/>
                                      </p:to>
                                    </p:set>
                                    <p:animEffect transition="in" filter="fade">
                                      <p:cBhvr>
                                        <p:cTn id="199" dur="2000"/>
                                        <p:tgtEl>
                                          <p:spTgt spid="7">
                                            <p:txEl>
                                              <p:pRg st="2" end="2"/>
                                            </p:txEl>
                                          </p:spTgt>
                                        </p:tgtEl>
                                      </p:cBhvr>
                                    </p:animEffect>
                                  </p:childTnLst>
                                </p:cTn>
                              </p:par>
                              <p:par>
                                <p:cTn id="200" presetID="10" presetClass="entr" presetSubtype="0" fill="hold" grpId="0" nodeType="withEffect">
                                  <p:stCondLst>
                                    <p:cond delay="0"/>
                                  </p:stCondLst>
                                  <p:childTnLst>
                                    <p:set>
                                      <p:cBhvr>
                                        <p:cTn id="201" dur="1" fill="hold">
                                          <p:stCondLst>
                                            <p:cond delay="0"/>
                                          </p:stCondLst>
                                        </p:cTn>
                                        <p:tgtEl>
                                          <p:spTgt spid="7">
                                            <p:txEl>
                                              <p:pRg st="3" end="3"/>
                                            </p:txEl>
                                          </p:spTgt>
                                        </p:tgtEl>
                                        <p:attrNameLst>
                                          <p:attrName>style.visibility</p:attrName>
                                        </p:attrNameLst>
                                      </p:cBhvr>
                                      <p:to>
                                        <p:strVal val="visible"/>
                                      </p:to>
                                    </p:set>
                                    <p:animEffect transition="in" filter="fade">
                                      <p:cBhvr>
                                        <p:cTn id="202" dur="2000"/>
                                        <p:tgtEl>
                                          <p:spTgt spid="7">
                                            <p:txEl>
                                              <p:pRg st="3" end="3"/>
                                            </p:txEl>
                                          </p:spTgt>
                                        </p:tgtEl>
                                      </p:cBhvr>
                                    </p:animEffect>
                                  </p:childTnLst>
                                </p:cTn>
                              </p:par>
                              <p:par>
                                <p:cTn id="203" presetID="10" presetClass="entr" presetSubtype="0" fill="hold" grpId="0" nodeType="withEffect">
                                  <p:stCondLst>
                                    <p:cond delay="0"/>
                                  </p:stCondLst>
                                  <p:childTnLst>
                                    <p:set>
                                      <p:cBhvr>
                                        <p:cTn id="204" dur="1" fill="hold">
                                          <p:stCondLst>
                                            <p:cond delay="0"/>
                                          </p:stCondLst>
                                        </p:cTn>
                                        <p:tgtEl>
                                          <p:spTgt spid="7">
                                            <p:txEl>
                                              <p:pRg st="4" end="4"/>
                                            </p:txEl>
                                          </p:spTgt>
                                        </p:tgtEl>
                                        <p:attrNameLst>
                                          <p:attrName>style.visibility</p:attrName>
                                        </p:attrNameLst>
                                      </p:cBhvr>
                                      <p:to>
                                        <p:strVal val="visible"/>
                                      </p:to>
                                    </p:set>
                                    <p:animEffect transition="in" filter="fade">
                                      <p:cBhvr>
                                        <p:cTn id="205" dur="2000"/>
                                        <p:tgtEl>
                                          <p:spTgt spid="7">
                                            <p:txEl>
                                              <p:pRg st="4" end="4"/>
                                            </p:txEl>
                                          </p:spTgt>
                                        </p:tgtEl>
                                      </p:cBhvr>
                                    </p:animEffect>
                                  </p:childTnLst>
                                </p:cTn>
                              </p:par>
                              <p:par>
                                <p:cTn id="206" presetID="10" presetClass="entr" presetSubtype="0" fill="hold" grpId="0" nodeType="withEffect">
                                  <p:stCondLst>
                                    <p:cond delay="0"/>
                                  </p:stCondLst>
                                  <p:childTnLst>
                                    <p:set>
                                      <p:cBhvr>
                                        <p:cTn id="207" dur="1" fill="hold">
                                          <p:stCondLst>
                                            <p:cond delay="0"/>
                                          </p:stCondLst>
                                        </p:cTn>
                                        <p:tgtEl>
                                          <p:spTgt spid="7">
                                            <p:txEl>
                                              <p:pRg st="5" end="5"/>
                                            </p:txEl>
                                          </p:spTgt>
                                        </p:tgtEl>
                                        <p:attrNameLst>
                                          <p:attrName>style.visibility</p:attrName>
                                        </p:attrNameLst>
                                      </p:cBhvr>
                                      <p:to>
                                        <p:strVal val="visible"/>
                                      </p:to>
                                    </p:set>
                                    <p:animEffect transition="in" filter="fade">
                                      <p:cBhvr>
                                        <p:cTn id="208" dur="2000"/>
                                        <p:tgtEl>
                                          <p:spTgt spid="7">
                                            <p:txEl>
                                              <p:pRg st="5" end="5"/>
                                            </p:txEl>
                                          </p:spTgt>
                                        </p:tgtEl>
                                      </p:cBhvr>
                                    </p:animEffect>
                                  </p:childTnLst>
                                </p:cTn>
                              </p:par>
                              <p:par>
                                <p:cTn id="209" presetID="10" presetClass="entr" presetSubtype="0" fill="hold" grpId="0" nodeType="withEffect">
                                  <p:stCondLst>
                                    <p:cond delay="0"/>
                                  </p:stCondLst>
                                  <p:childTnLst>
                                    <p:set>
                                      <p:cBhvr>
                                        <p:cTn id="210" dur="1" fill="hold">
                                          <p:stCondLst>
                                            <p:cond delay="0"/>
                                          </p:stCondLst>
                                        </p:cTn>
                                        <p:tgtEl>
                                          <p:spTgt spid="7">
                                            <p:txEl>
                                              <p:pRg st="6" end="6"/>
                                            </p:txEl>
                                          </p:spTgt>
                                        </p:tgtEl>
                                        <p:attrNameLst>
                                          <p:attrName>style.visibility</p:attrName>
                                        </p:attrNameLst>
                                      </p:cBhvr>
                                      <p:to>
                                        <p:strVal val="visible"/>
                                      </p:to>
                                    </p:set>
                                    <p:animEffect transition="in" filter="fade">
                                      <p:cBhvr>
                                        <p:cTn id="211" dur="2000"/>
                                        <p:tgtEl>
                                          <p:spTgt spid="7">
                                            <p:txEl>
                                              <p:pRg st="6" end="6"/>
                                            </p:txEl>
                                          </p:spTgt>
                                        </p:tgtEl>
                                      </p:cBhvr>
                                    </p:animEffect>
                                  </p:childTnLst>
                                </p:cTn>
                              </p:par>
                              <p:par>
                                <p:cTn id="212" presetID="10" presetClass="entr" presetSubtype="0" fill="hold" grpId="0" nodeType="withEffect">
                                  <p:stCondLst>
                                    <p:cond delay="0"/>
                                  </p:stCondLst>
                                  <p:childTnLst>
                                    <p:set>
                                      <p:cBhvr>
                                        <p:cTn id="213" dur="1" fill="hold">
                                          <p:stCondLst>
                                            <p:cond delay="0"/>
                                          </p:stCondLst>
                                        </p:cTn>
                                        <p:tgtEl>
                                          <p:spTgt spid="7">
                                            <p:txEl>
                                              <p:pRg st="7" end="7"/>
                                            </p:txEl>
                                          </p:spTgt>
                                        </p:tgtEl>
                                        <p:attrNameLst>
                                          <p:attrName>style.visibility</p:attrName>
                                        </p:attrNameLst>
                                      </p:cBhvr>
                                      <p:to>
                                        <p:strVal val="visible"/>
                                      </p:to>
                                    </p:set>
                                    <p:animEffect transition="in" filter="fade">
                                      <p:cBhvr>
                                        <p:cTn id="214" dur="2000"/>
                                        <p:tgtEl>
                                          <p:spTgt spid="7">
                                            <p:txEl>
                                              <p:pRg st="7" end="7"/>
                                            </p:txEl>
                                          </p:spTgt>
                                        </p:tgtEl>
                                      </p:cBhvr>
                                    </p:animEffect>
                                  </p:childTnLst>
                                </p:cTn>
                              </p:par>
                              <p:par>
                                <p:cTn id="215" presetID="10" presetClass="entr" presetSubtype="0" fill="hold" grpId="0" nodeType="withEffect">
                                  <p:stCondLst>
                                    <p:cond delay="0"/>
                                  </p:stCondLst>
                                  <p:childTnLst>
                                    <p:set>
                                      <p:cBhvr>
                                        <p:cTn id="216" dur="1" fill="hold">
                                          <p:stCondLst>
                                            <p:cond delay="0"/>
                                          </p:stCondLst>
                                        </p:cTn>
                                        <p:tgtEl>
                                          <p:spTgt spid="7">
                                            <p:txEl>
                                              <p:pRg st="8" end="8"/>
                                            </p:txEl>
                                          </p:spTgt>
                                        </p:tgtEl>
                                        <p:attrNameLst>
                                          <p:attrName>style.visibility</p:attrName>
                                        </p:attrNameLst>
                                      </p:cBhvr>
                                      <p:to>
                                        <p:strVal val="visible"/>
                                      </p:to>
                                    </p:set>
                                    <p:animEffect transition="in" filter="fade">
                                      <p:cBhvr>
                                        <p:cTn id="217" dur="2000"/>
                                        <p:tgtEl>
                                          <p:spTgt spid="7">
                                            <p:txEl>
                                              <p:pRg st="8" end="8"/>
                                            </p:txEl>
                                          </p:spTgt>
                                        </p:tgtEl>
                                      </p:cBhvr>
                                    </p:animEffect>
                                  </p:childTnLst>
                                </p:cTn>
                              </p:par>
                              <p:par>
                                <p:cTn id="218" presetID="10" presetClass="entr" presetSubtype="0" fill="hold" grpId="0" nodeType="withEffect">
                                  <p:stCondLst>
                                    <p:cond delay="0"/>
                                  </p:stCondLst>
                                  <p:childTnLst>
                                    <p:set>
                                      <p:cBhvr>
                                        <p:cTn id="219" dur="1" fill="hold">
                                          <p:stCondLst>
                                            <p:cond delay="0"/>
                                          </p:stCondLst>
                                        </p:cTn>
                                        <p:tgtEl>
                                          <p:spTgt spid="7">
                                            <p:txEl>
                                              <p:pRg st="9" end="9"/>
                                            </p:txEl>
                                          </p:spTgt>
                                        </p:tgtEl>
                                        <p:attrNameLst>
                                          <p:attrName>style.visibility</p:attrName>
                                        </p:attrNameLst>
                                      </p:cBhvr>
                                      <p:to>
                                        <p:strVal val="visible"/>
                                      </p:to>
                                    </p:set>
                                    <p:animEffect transition="in" filter="fade">
                                      <p:cBhvr>
                                        <p:cTn id="220" dur="2000"/>
                                        <p:tgtEl>
                                          <p:spTgt spid="7">
                                            <p:txEl>
                                              <p:pRg st="9" end="9"/>
                                            </p:txEl>
                                          </p:spTgt>
                                        </p:tgtEl>
                                      </p:cBhvr>
                                    </p:animEffect>
                                  </p:childTnLst>
                                </p:cTn>
                              </p:par>
                              <p:par>
                                <p:cTn id="221" presetID="10" presetClass="entr" presetSubtype="0" fill="hold" grpId="0" nodeType="withEffect">
                                  <p:stCondLst>
                                    <p:cond delay="0"/>
                                  </p:stCondLst>
                                  <p:childTnLst>
                                    <p:set>
                                      <p:cBhvr>
                                        <p:cTn id="222" dur="1" fill="hold">
                                          <p:stCondLst>
                                            <p:cond delay="0"/>
                                          </p:stCondLst>
                                        </p:cTn>
                                        <p:tgtEl>
                                          <p:spTgt spid="7">
                                            <p:txEl>
                                              <p:pRg st="10" end="10"/>
                                            </p:txEl>
                                          </p:spTgt>
                                        </p:tgtEl>
                                        <p:attrNameLst>
                                          <p:attrName>style.visibility</p:attrName>
                                        </p:attrNameLst>
                                      </p:cBhvr>
                                      <p:to>
                                        <p:strVal val="visible"/>
                                      </p:to>
                                    </p:set>
                                    <p:animEffect transition="in" filter="fade">
                                      <p:cBhvr>
                                        <p:cTn id="223" dur="2000"/>
                                        <p:tgtEl>
                                          <p:spTgt spid="7">
                                            <p:txEl>
                                              <p:pRg st="10" end="10"/>
                                            </p:txEl>
                                          </p:spTgt>
                                        </p:tgtEl>
                                      </p:cBhvr>
                                    </p:animEffect>
                                  </p:childTnLst>
                                </p:cTn>
                              </p:par>
                              <p:par>
                                <p:cTn id="224" presetID="10" presetClass="entr" presetSubtype="0" fill="hold" grpId="0" nodeType="withEffect">
                                  <p:stCondLst>
                                    <p:cond delay="0"/>
                                  </p:stCondLst>
                                  <p:childTnLst>
                                    <p:set>
                                      <p:cBhvr>
                                        <p:cTn id="225" dur="1" fill="hold">
                                          <p:stCondLst>
                                            <p:cond delay="0"/>
                                          </p:stCondLst>
                                        </p:cTn>
                                        <p:tgtEl>
                                          <p:spTgt spid="7">
                                            <p:txEl>
                                              <p:pRg st="11" end="11"/>
                                            </p:txEl>
                                          </p:spTgt>
                                        </p:tgtEl>
                                        <p:attrNameLst>
                                          <p:attrName>style.visibility</p:attrName>
                                        </p:attrNameLst>
                                      </p:cBhvr>
                                      <p:to>
                                        <p:strVal val="visible"/>
                                      </p:to>
                                    </p:set>
                                    <p:animEffect transition="in" filter="fade">
                                      <p:cBhvr>
                                        <p:cTn id="226" dur="2000"/>
                                        <p:tgtEl>
                                          <p:spTgt spid="7">
                                            <p:txEl>
                                              <p:pRg st="11" end="11"/>
                                            </p:txEl>
                                          </p:spTgt>
                                        </p:tgtEl>
                                      </p:cBhvr>
                                    </p:animEffect>
                                  </p:childTnLst>
                                </p:cTn>
                              </p:par>
                              <p:par>
                                <p:cTn id="227" presetID="10" presetClass="entr" presetSubtype="0" fill="hold" grpId="0" nodeType="withEffect">
                                  <p:stCondLst>
                                    <p:cond delay="0"/>
                                  </p:stCondLst>
                                  <p:childTnLst>
                                    <p:set>
                                      <p:cBhvr>
                                        <p:cTn id="228" dur="1" fill="hold">
                                          <p:stCondLst>
                                            <p:cond delay="0"/>
                                          </p:stCondLst>
                                        </p:cTn>
                                        <p:tgtEl>
                                          <p:spTgt spid="7">
                                            <p:txEl>
                                              <p:pRg st="12" end="12"/>
                                            </p:txEl>
                                          </p:spTgt>
                                        </p:tgtEl>
                                        <p:attrNameLst>
                                          <p:attrName>style.visibility</p:attrName>
                                        </p:attrNameLst>
                                      </p:cBhvr>
                                      <p:to>
                                        <p:strVal val="visible"/>
                                      </p:to>
                                    </p:set>
                                    <p:animEffect transition="in" filter="fade">
                                      <p:cBhvr>
                                        <p:cTn id="229" dur="2000"/>
                                        <p:tgtEl>
                                          <p:spTgt spid="7">
                                            <p:txEl>
                                              <p:pRg st="12" end="12"/>
                                            </p:txEl>
                                          </p:spTgt>
                                        </p:tgtEl>
                                      </p:cBhvr>
                                    </p:animEffect>
                                  </p:childTnLst>
                                </p:cTn>
                              </p:par>
                              <p:par>
                                <p:cTn id="230" presetID="10" presetClass="entr" presetSubtype="0" fill="hold" grpId="0" nodeType="withEffect">
                                  <p:stCondLst>
                                    <p:cond delay="0"/>
                                  </p:stCondLst>
                                  <p:childTnLst>
                                    <p:set>
                                      <p:cBhvr>
                                        <p:cTn id="231" dur="1" fill="hold">
                                          <p:stCondLst>
                                            <p:cond delay="0"/>
                                          </p:stCondLst>
                                        </p:cTn>
                                        <p:tgtEl>
                                          <p:spTgt spid="7">
                                            <p:txEl>
                                              <p:pRg st="13" end="13"/>
                                            </p:txEl>
                                          </p:spTgt>
                                        </p:tgtEl>
                                        <p:attrNameLst>
                                          <p:attrName>style.visibility</p:attrName>
                                        </p:attrNameLst>
                                      </p:cBhvr>
                                      <p:to>
                                        <p:strVal val="visible"/>
                                      </p:to>
                                    </p:set>
                                    <p:animEffect transition="in" filter="fade">
                                      <p:cBhvr>
                                        <p:cTn id="232" dur="2000"/>
                                        <p:tgtEl>
                                          <p:spTgt spid="7">
                                            <p:txEl>
                                              <p:pRg st="13" end="13"/>
                                            </p:txEl>
                                          </p:spTgt>
                                        </p:tgtEl>
                                      </p:cBhvr>
                                    </p:animEffect>
                                  </p:childTnLst>
                                </p:cTn>
                              </p:par>
                              <p:par>
                                <p:cTn id="233" presetID="10" presetClass="entr" presetSubtype="0" fill="hold" grpId="0" nodeType="withEffect">
                                  <p:stCondLst>
                                    <p:cond delay="0"/>
                                  </p:stCondLst>
                                  <p:childTnLst>
                                    <p:set>
                                      <p:cBhvr>
                                        <p:cTn id="234" dur="1" fill="hold">
                                          <p:stCondLst>
                                            <p:cond delay="0"/>
                                          </p:stCondLst>
                                        </p:cTn>
                                        <p:tgtEl>
                                          <p:spTgt spid="7">
                                            <p:txEl>
                                              <p:pRg st="14" end="14"/>
                                            </p:txEl>
                                          </p:spTgt>
                                        </p:tgtEl>
                                        <p:attrNameLst>
                                          <p:attrName>style.visibility</p:attrName>
                                        </p:attrNameLst>
                                      </p:cBhvr>
                                      <p:to>
                                        <p:strVal val="visible"/>
                                      </p:to>
                                    </p:set>
                                    <p:animEffect transition="in" filter="fade">
                                      <p:cBhvr>
                                        <p:cTn id="235" dur="2000"/>
                                        <p:tgtEl>
                                          <p:spTgt spid="7">
                                            <p:txEl>
                                              <p:pRg st="14" end="14"/>
                                            </p:txEl>
                                          </p:spTgt>
                                        </p:tgtEl>
                                      </p:cBhvr>
                                    </p:animEffect>
                                  </p:childTnLst>
                                </p:cTn>
                              </p:par>
                              <p:par>
                                <p:cTn id="236" presetID="10" presetClass="entr" presetSubtype="0" fill="hold" grpId="0" nodeType="withEffect">
                                  <p:stCondLst>
                                    <p:cond delay="0"/>
                                  </p:stCondLst>
                                  <p:childTnLst>
                                    <p:set>
                                      <p:cBhvr>
                                        <p:cTn id="237" dur="1" fill="hold">
                                          <p:stCondLst>
                                            <p:cond delay="0"/>
                                          </p:stCondLst>
                                        </p:cTn>
                                        <p:tgtEl>
                                          <p:spTgt spid="7">
                                            <p:txEl>
                                              <p:pRg st="15" end="15"/>
                                            </p:txEl>
                                          </p:spTgt>
                                        </p:tgtEl>
                                        <p:attrNameLst>
                                          <p:attrName>style.visibility</p:attrName>
                                        </p:attrNameLst>
                                      </p:cBhvr>
                                      <p:to>
                                        <p:strVal val="visible"/>
                                      </p:to>
                                    </p:set>
                                    <p:animEffect transition="in" filter="fade">
                                      <p:cBhvr>
                                        <p:cTn id="238" dur="2000"/>
                                        <p:tgtEl>
                                          <p:spTgt spid="7">
                                            <p:txEl>
                                              <p:pRg st="15" end="15"/>
                                            </p:txEl>
                                          </p:spTgt>
                                        </p:tgtEl>
                                      </p:cBhvr>
                                    </p:animEffect>
                                  </p:childTnLst>
                                </p:cTn>
                              </p:par>
                              <p:par>
                                <p:cTn id="239" presetID="10" presetClass="entr" presetSubtype="0" fill="hold" grpId="0" nodeType="withEffect">
                                  <p:stCondLst>
                                    <p:cond delay="0"/>
                                  </p:stCondLst>
                                  <p:childTnLst>
                                    <p:set>
                                      <p:cBhvr>
                                        <p:cTn id="240" dur="1" fill="hold">
                                          <p:stCondLst>
                                            <p:cond delay="0"/>
                                          </p:stCondLst>
                                        </p:cTn>
                                        <p:tgtEl>
                                          <p:spTgt spid="7">
                                            <p:txEl>
                                              <p:pRg st="16" end="16"/>
                                            </p:txEl>
                                          </p:spTgt>
                                        </p:tgtEl>
                                        <p:attrNameLst>
                                          <p:attrName>style.visibility</p:attrName>
                                        </p:attrNameLst>
                                      </p:cBhvr>
                                      <p:to>
                                        <p:strVal val="visible"/>
                                      </p:to>
                                    </p:set>
                                    <p:animEffect transition="in" filter="fade">
                                      <p:cBhvr>
                                        <p:cTn id="241" dur="2000"/>
                                        <p:tgtEl>
                                          <p:spTgt spid="7">
                                            <p:txEl>
                                              <p:pRg st="16" end="16"/>
                                            </p:txEl>
                                          </p:spTgt>
                                        </p:tgtEl>
                                      </p:cBhvr>
                                    </p:animEffect>
                                  </p:childTnLst>
                                </p:cTn>
                              </p:par>
                              <p:par>
                                <p:cTn id="242" presetID="10" presetClass="entr" presetSubtype="0" fill="hold" grpId="0" nodeType="withEffect">
                                  <p:stCondLst>
                                    <p:cond delay="0"/>
                                  </p:stCondLst>
                                  <p:childTnLst>
                                    <p:set>
                                      <p:cBhvr>
                                        <p:cTn id="243" dur="1" fill="hold">
                                          <p:stCondLst>
                                            <p:cond delay="0"/>
                                          </p:stCondLst>
                                        </p:cTn>
                                        <p:tgtEl>
                                          <p:spTgt spid="7">
                                            <p:txEl>
                                              <p:pRg st="17" end="17"/>
                                            </p:txEl>
                                          </p:spTgt>
                                        </p:tgtEl>
                                        <p:attrNameLst>
                                          <p:attrName>style.visibility</p:attrName>
                                        </p:attrNameLst>
                                      </p:cBhvr>
                                      <p:to>
                                        <p:strVal val="visible"/>
                                      </p:to>
                                    </p:set>
                                    <p:animEffect transition="in" filter="fade">
                                      <p:cBhvr>
                                        <p:cTn id="244" dur="2000"/>
                                        <p:tgtEl>
                                          <p:spTgt spid="7">
                                            <p:txEl>
                                              <p:pRg st="17" end="17"/>
                                            </p:txEl>
                                          </p:spTgt>
                                        </p:tgtEl>
                                      </p:cBhvr>
                                    </p:animEffect>
                                  </p:childTnLst>
                                </p:cTn>
                              </p:par>
                              <p:par>
                                <p:cTn id="245" presetID="10" presetClass="entr" presetSubtype="0" fill="hold" grpId="0" nodeType="withEffect">
                                  <p:stCondLst>
                                    <p:cond delay="0"/>
                                  </p:stCondLst>
                                  <p:childTnLst>
                                    <p:set>
                                      <p:cBhvr>
                                        <p:cTn id="246" dur="1" fill="hold">
                                          <p:stCondLst>
                                            <p:cond delay="0"/>
                                          </p:stCondLst>
                                        </p:cTn>
                                        <p:tgtEl>
                                          <p:spTgt spid="7">
                                            <p:txEl>
                                              <p:pRg st="18" end="18"/>
                                            </p:txEl>
                                          </p:spTgt>
                                        </p:tgtEl>
                                        <p:attrNameLst>
                                          <p:attrName>style.visibility</p:attrName>
                                        </p:attrNameLst>
                                      </p:cBhvr>
                                      <p:to>
                                        <p:strVal val="visible"/>
                                      </p:to>
                                    </p:set>
                                    <p:animEffect transition="in" filter="fade">
                                      <p:cBhvr>
                                        <p:cTn id="247" dur="2000"/>
                                        <p:tgtEl>
                                          <p:spTgt spid="7">
                                            <p:txEl>
                                              <p:pRg st="18" end="18"/>
                                            </p:txEl>
                                          </p:spTgt>
                                        </p:tgtEl>
                                      </p:cBhvr>
                                    </p:animEffect>
                                  </p:childTnLst>
                                </p:cTn>
                              </p:par>
                              <p:par>
                                <p:cTn id="248" presetID="10" presetClass="entr" presetSubtype="0" fill="hold" grpId="0" nodeType="withEffect">
                                  <p:stCondLst>
                                    <p:cond delay="0"/>
                                  </p:stCondLst>
                                  <p:childTnLst>
                                    <p:set>
                                      <p:cBhvr>
                                        <p:cTn id="249" dur="1" fill="hold">
                                          <p:stCondLst>
                                            <p:cond delay="0"/>
                                          </p:stCondLst>
                                        </p:cTn>
                                        <p:tgtEl>
                                          <p:spTgt spid="7">
                                            <p:txEl>
                                              <p:pRg st="19" end="19"/>
                                            </p:txEl>
                                          </p:spTgt>
                                        </p:tgtEl>
                                        <p:attrNameLst>
                                          <p:attrName>style.visibility</p:attrName>
                                        </p:attrNameLst>
                                      </p:cBhvr>
                                      <p:to>
                                        <p:strVal val="visible"/>
                                      </p:to>
                                    </p:set>
                                    <p:animEffect transition="in" filter="fade">
                                      <p:cBhvr>
                                        <p:cTn id="250" dur="2000"/>
                                        <p:tgtEl>
                                          <p:spTgt spid="7">
                                            <p:txEl>
                                              <p:pRg st="19" end="19"/>
                                            </p:txEl>
                                          </p:spTgt>
                                        </p:tgtEl>
                                      </p:cBhvr>
                                    </p:animEffect>
                                  </p:childTnLst>
                                </p:cTn>
                              </p:par>
                              <p:par>
                                <p:cTn id="251" presetID="10" presetClass="entr" presetSubtype="0" fill="hold" grpId="0" nodeType="withEffect">
                                  <p:stCondLst>
                                    <p:cond delay="0"/>
                                  </p:stCondLst>
                                  <p:childTnLst>
                                    <p:set>
                                      <p:cBhvr>
                                        <p:cTn id="252" dur="1" fill="hold">
                                          <p:stCondLst>
                                            <p:cond delay="0"/>
                                          </p:stCondLst>
                                        </p:cTn>
                                        <p:tgtEl>
                                          <p:spTgt spid="7">
                                            <p:txEl>
                                              <p:pRg st="20" end="20"/>
                                            </p:txEl>
                                          </p:spTgt>
                                        </p:tgtEl>
                                        <p:attrNameLst>
                                          <p:attrName>style.visibility</p:attrName>
                                        </p:attrNameLst>
                                      </p:cBhvr>
                                      <p:to>
                                        <p:strVal val="visible"/>
                                      </p:to>
                                    </p:set>
                                    <p:animEffect transition="in" filter="fade">
                                      <p:cBhvr>
                                        <p:cTn id="253" dur="2000"/>
                                        <p:tgtEl>
                                          <p:spTgt spid="7">
                                            <p:txEl>
                                              <p:pRg st="20" end="20"/>
                                            </p:txEl>
                                          </p:spTgt>
                                        </p:tgtEl>
                                      </p:cBhvr>
                                    </p:animEffect>
                                  </p:childTnLst>
                                </p:cTn>
                              </p:par>
                              <p:par>
                                <p:cTn id="254" presetID="10" presetClass="entr" presetSubtype="0" fill="hold" grpId="0" nodeType="withEffect">
                                  <p:stCondLst>
                                    <p:cond delay="0"/>
                                  </p:stCondLst>
                                  <p:childTnLst>
                                    <p:set>
                                      <p:cBhvr>
                                        <p:cTn id="255" dur="1" fill="hold">
                                          <p:stCondLst>
                                            <p:cond delay="0"/>
                                          </p:stCondLst>
                                        </p:cTn>
                                        <p:tgtEl>
                                          <p:spTgt spid="7">
                                            <p:txEl>
                                              <p:pRg st="21" end="21"/>
                                            </p:txEl>
                                          </p:spTgt>
                                        </p:tgtEl>
                                        <p:attrNameLst>
                                          <p:attrName>style.visibility</p:attrName>
                                        </p:attrNameLst>
                                      </p:cBhvr>
                                      <p:to>
                                        <p:strVal val="visible"/>
                                      </p:to>
                                    </p:set>
                                    <p:animEffect transition="in" filter="fade">
                                      <p:cBhvr>
                                        <p:cTn id="256" dur="2000"/>
                                        <p:tgtEl>
                                          <p:spTgt spid="7">
                                            <p:txEl>
                                              <p:pRg st="21" end="21"/>
                                            </p:txEl>
                                          </p:spTgt>
                                        </p:tgtEl>
                                      </p:cBhvr>
                                    </p:animEffect>
                                  </p:childTnLst>
                                </p:cTn>
                              </p:par>
                            </p:childTnLst>
                          </p:cTn>
                        </p:par>
                      </p:childTnLst>
                    </p:cTn>
                  </p:par>
                  <p:par>
                    <p:cTn id="257" fill="hold">
                      <p:stCondLst>
                        <p:cond delay="indefinite"/>
                      </p:stCondLst>
                      <p:childTnLst>
                        <p:par>
                          <p:cTn id="258" fill="hold">
                            <p:stCondLst>
                              <p:cond delay="0"/>
                            </p:stCondLst>
                            <p:childTnLst>
                              <p:par>
                                <p:cTn id="259" presetID="10" presetClass="entr" presetSubtype="0" fill="hold" grpId="0" nodeType="clickEffect">
                                  <p:stCondLst>
                                    <p:cond delay="0"/>
                                  </p:stCondLst>
                                  <p:childTnLst>
                                    <p:set>
                                      <p:cBhvr>
                                        <p:cTn id="260" dur="1" fill="hold">
                                          <p:stCondLst>
                                            <p:cond delay="0"/>
                                          </p:stCondLst>
                                        </p:cTn>
                                        <p:tgtEl>
                                          <p:spTgt spid="8">
                                            <p:bg/>
                                          </p:spTgt>
                                        </p:tgtEl>
                                        <p:attrNameLst>
                                          <p:attrName>style.visibility</p:attrName>
                                        </p:attrNameLst>
                                      </p:cBhvr>
                                      <p:to>
                                        <p:strVal val="visible"/>
                                      </p:to>
                                    </p:set>
                                    <p:animEffect transition="in" filter="fade">
                                      <p:cBhvr>
                                        <p:cTn id="261" dur="2000"/>
                                        <p:tgtEl>
                                          <p:spTgt spid="8">
                                            <p:bg/>
                                          </p:spTgt>
                                        </p:tgtEl>
                                      </p:cBhvr>
                                    </p:animEffect>
                                  </p:childTnLst>
                                </p:cTn>
                              </p:par>
                              <p:par>
                                <p:cTn id="262" presetID="10" presetClass="entr" presetSubtype="0" fill="hold" grpId="0" nodeType="withEffect">
                                  <p:stCondLst>
                                    <p:cond delay="0"/>
                                  </p:stCondLst>
                                  <p:childTnLst>
                                    <p:set>
                                      <p:cBhvr>
                                        <p:cTn id="263" dur="1" fill="hold">
                                          <p:stCondLst>
                                            <p:cond delay="0"/>
                                          </p:stCondLst>
                                        </p:cTn>
                                        <p:tgtEl>
                                          <p:spTgt spid="8">
                                            <p:txEl>
                                              <p:pRg st="0" end="0"/>
                                            </p:txEl>
                                          </p:spTgt>
                                        </p:tgtEl>
                                        <p:attrNameLst>
                                          <p:attrName>style.visibility</p:attrName>
                                        </p:attrNameLst>
                                      </p:cBhvr>
                                      <p:to>
                                        <p:strVal val="visible"/>
                                      </p:to>
                                    </p:set>
                                    <p:animEffect transition="in" filter="fade">
                                      <p:cBhvr>
                                        <p:cTn id="264" dur="2000"/>
                                        <p:tgtEl>
                                          <p:spTgt spid="8">
                                            <p:txEl>
                                              <p:pRg st="0" end="0"/>
                                            </p:txEl>
                                          </p:spTgt>
                                        </p:tgtEl>
                                      </p:cBhvr>
                                    </p:animEffect>
                                  </p:childTnLst>
                                </p:cTn>
                              </p:par>
                              <p:par>
                                <p:cTn id="265" presetID="10" presetClass="entr" presetSubtype="0" fill="hold" grpId="0" nodeType="withEffect">
                                  <p:stCondLst>
                                    <p:cond delay="0"/>
                                  </p:stCondLst>
                                  <p:childTnLst>
                                    <p:set>
                                      <p:cBhvr>
                                        <p:cTn id="266" dur="1" fill="hold">
                                          <p:stCondLst>
                                            <p:cond delay="0"/>
                                          </p:stCondLst>
                                        </p:cTn>
                                        <p:tgtEl>
                                          <p:spTgt spid="8">
                                            <p:txEl>
                                              <p:pRg st="1" end="1"/>
                                            </p:txEl>
                                          </p:spTgt>
                                        </p:tgtEl>
                                        <p:attrNameLst>
                                          <p:attrName>style.visibility</p:attrName>
                                        </p:attrNameLst>
                                      </p:cBhvr>
                                      <p:to>
                                        <p:strVal val="visible"/>
                                      </p:to>
                                    </p:set>
                                    <p:animEffect transition="in" filter="fade">
                                      <p:cBhvr>
                                        <p:cTn id="267" dur="2000"/>
                                        <p:tgtEl>
                                          <p:spTgt spid="8">
                                            <p:txEl>
                                              <p:pRg st="1" end="1"/>
                                            </p:txEl>
                                          </p:spTgt>
                                        </p:tgtEl>
                                      </p:cBhvr>
                                    </p:animEffect>
                                  </p:childTnLst>
                                </p:cTn>
                              </p:par>
                              <p:par>
                                <p:cTn id="268" presetID="10" presetClass="entr" presetSubtype="0" fill="hold" grpId="0" nodeType="withEffect">
                                  <p:stCondLst>
                                    <p:cond delay="0"/>
                                  </p:stCondLst>
                                  <p:childTnLst>
                                    <p:set>
                                      <p:cBhvr>
                                        <p:cTn id="269" dur="1" fill="hold">
                                          <p:stCondLst>
                                            <p:cond delay="0"/>
                                          </p:stCondLst>
                                        </p:cTn>
                                        <p:tgtEl>
                                          <p:spTgt spid="8">
                                            <p:txEl>
                                              <p:pRg st="2" end="2"/>
                                            </p:txEl>
                                          </p:spTgt>
                                        </p:tgtEl>
                                        <p:attrNameLst>
                                          <p:attrName>style.visibility</p:attrName>
                                        </p:attrNameLst>
                                      </p:cBhvr>
                                      <p:to>
                                        <p:strVal val="visible"/>
                                      </p:to>
                                    </p:set>
                                    <p:animEffect transition="in" filter="fade">
                                      <p:cBhvr>
                                        <p:cTn id="270" dur="2000"/>
                                        <p:tgtEl>
                                          <p:spTgt spid="8">
                                            <p:txEl>
                                              <p:pRg st="2" end="2"/>
                                            </p:txEl>
                                          </p:spTgt>
                                        </p:tgtEl>
                                      </p:cBhvr>
                                    </p:animEffect>
                                  </p:childTnLst>
                                </p:cTn>
                              </p:par>
                              <p:par>
                                <p:cTn id="271" presetID="10" presetClass="entr" presetSubtype="0" fill="hold" grpId="0" nodeType="withEffect">
                                  <p:stCondLst>
                                    <p:cond delay="0"/>
                                  </p:stCondLst>
                                  <p:childTnLst>
                                    <p:set>
                                      <p:cBhvr>
                                        <p:cTn id="272" dur="1" fill="hold">
                                          <p:stCondLst>
                                            <p:cond delay="0"/>
                                          </p:stCondLst>
                                        </p:cTn>
                                        <p:tgtEl>
                                          <p:spTgt spid="8">
                                            <p:txEl>
                                              <p:pRg st="3" end="3"/>
                                            </p:txEl>
                                          </p:spTgt>
                                        </p:tgtEl>
                                        <p:attrNameLst>
                                          <p:attrName>style.visibility</p:attrName>
                                        </p:attrNameLst>
                                      </p:cBhvr>
                                      <p:to>
                                        <p:strVal val="visible"/>
                                      </p:to>
                                    </p:set>
                                    <p:animEffect transition="in" filter="fade">
                                      <p:cBhvr>
                                        <p:cTn id="273" dur="2000"/>
                                        <p:tgtEl>
                                          <p:spTgt spid="8">
                                            <p:txEl>
                                              <p:pRg st="3" end="3"/>
                                            </p:txEl>
                                          </p:spTgt>
                                        </p:tgtEl>
                                      </p:cBhvr>
                                    </p:animEffect>
                                  </p:childTnLst>
                                </p:cTn>
                              </p:par>
                              <p:par>
                                <p:cTn id="274" presetID="10" presetClass="entr" presetSubtype="0" fill="hold" grpId="0" nodeType="withEffect">
                                  <p:stCondLst>
                                    <p:cond delay="0"/>
                                  </p:stCondLst>
                                  <p:childTnLst>
                                    <p:set>
                                      <p:cBhvr>
                                        <p:cTn id="275" dur="1" fill="hold">
                                          <p:stCondLst>
                                            <p:cond delay="0"/>
                                          </p:stCondLst>
                                        </p:cTn>
                                        <p:tgtEl>
                                          <p:spTgt spid="8">
                                            <p:txEl>
                                              <p:pRg st="4" end="4"/>
                                            </p:txEl>
                                          </p:spTgt>
                                        </p:tgtEl>
                                        <p:attrNameLst>
                                          <p:attrName>style.visibility</p:attrName>
                                        </p:attrNameLst>
                                      </p:cBhvr>
                                      <p:to>
                                        <p:strVal val="visible"/>
                                      </p:to>
                                    </p:set>
                                    <p:animEffect transition="in" filter="fade">
                                      <p:cBhvr>
                                        <p:cTn id="276" dur="2000"/>
                                        <p:tgtEl>
                                          <p:spTgt spid="8">
                                            <p:txEl>
                                              <p:pRg st="4" end="4"/>
                                            </p:txEl>
                                          </p:spTgt>
                                        </p:tgtEl>
                                      </p:cBhvr>
                                    </p:animEffect>
                                  </p:childTnLst>
                                </p:cTn>
                              </p:par>
                              <p:par>
                                <p:cTn id="277" presetID="10" presetClass="entr" presetSubtype="0" fill="hold" grpId="0" nodeType="withEffect">
                                  <p:stCondLst>
                                    <p:cond delay="0"/>
                                  </p:stCondLst>
                                  <p:childTnLst>
                                    <p:set>
                                      <p:cBhvr>
                                        <p:cTn id="278" dur="1" fill="hold">
                                          <p:stCondLst>
                                            <p:cond delay="0"/>
                                          </p:stCondLst>
                                        </p:cTn>
                                        <p:tgtEl>
                                          <p:spTgt spid="8">
                                            <p:txEl>
                                              <p:pRg st="5" end="5"/>
                                            </p:txEl>
                                          </p:spTgt>
                                        </p:tgtEl>
                                        <p:attrNameLst>
                                          <p:attrName>style.visibility</p:attrName>
                                        </p:attrNameLst>
                                      </p:cBhvr>
                                      <p:to>
                                        <p:strVal val="visible"/>
                                      </p:to>
                                    </p:set>
                                    <p:animEffect transition="in" filter="fade">
                                      <p:cBhvr>
                                        <p:cTn id="279" dur="2000"/>
                                        <p:tgtEl>
                                          <p:spTgt spid="8">
                                            <p:txEl>
                                              <p:pRg st="5" end="5"/>
                                            </p:txEl>
                                          </p:spTgt>
                                        </p:tgtEl>
                                      </p:cBhvr>
                                    </p:animEffect>
                                  </p:childTnLst>
                                </p:cTn>
                              </p:par>
                              <p:par>
                                <p:cTn id="280" presetID="10" presetClass="entr" presetSubtype="0" fill="hold" grpId="0" nodeType="withEffect">
                                  <p:stCondLst>
                                    <p:cond delay="0"/>
                                  </p:stCondLst>
                                  <p:childTnLst>
                                    <p:set>
                                      <p:cBhvr>
                                        <p:cTn id="281" dur="1" fill="hold">
                                          <p:stCondLst>
                                            <p:cond delay="0"/>
                                          </p:stCondLst>
                                        </p:cTn>
                                        <p:tgtEl>
                                          <p:spTgt spid="8">
                                            <p:txEl>
                                              <p:pRg st="6" end="6"/>
                                            </p:txEl>
                                          </p:spTgt>
                                        </p:tgtEl>
                                        <p:attrNameLst>
                                          <p:attrName>style.visibility</p:attrName>
                                        </p:attrNameLst>
                                      </p:cBhvr>
                                      <p:to>
                                        <p:strVal val="visible"/>
                                      </p:to>
                                    </p:set>
                                    <p:animEffect transition="in" filter="fade">
                                      <p:cBhvr>
                                        <p:cTn id="282" dur="2000"/>
                                        <p:tgtEl>
                                          <p:spTgt spid="8">
                                            <p:txEl>
                                              <p:pRg st="6" end="6"/>
                                            </p:txEl>
                                          </p:spTgt>
                                        </p:tgtEl>
                                      </p:cBhvr>
                                    </p:animEffect>
                                  </p:childTnLst>
                                </p:cTn>
                              </p:par>
                              <p:par>
                                <p:cTn id="283" presetID="10" presetClass="entr" presetSubtype="0" fill="hold" grpId="0" nodeType="withEffect">
                                  <p:stCondLst>
                                    <p:cond delay="0"/>
                                  </p:stCondLst>
                                  <p:childTnLst>
                                    <p:set>
                                      <p:cBhvr>
                                        <p:cTn id="284" dur="1" fill="hold">
                                          <p:stCondLst>
                                            <p:cond delay="0"/>
                                          </p:stCondLst>
                                        </p:cTn>
                                        <p:tgtEl>
                                          <p:spTgt spid="8">
                                            <p:txEl>
                                              <p:pRg st="7" end="7"/>
                                            </p:txEl>
                                          </p:spTgt>
                                        </p:tgtEl>
                                        <p:attrNameLst>
                                          <p:attrName>style.visibility</p:attrName>
                                        </p:attrNameLst>
                                      </p:cBhvr>
                                      <p:to>
                                        <p:strVal val="visible"/>
                                      </p:to>
                                    </p:set>
                                    <p:animEffect transition="in" filter="fade">
                                      <p:cBhvr>
                                        <p:cTn id="285" dur="2000"/>
                                        <p:tgtEl>
                                          <p:spTgt spid="8">
                                            <p:txEl>
                                              <p:pRg st="7" end="7"/>
                                            </p:txEl>
                                          </p:spTgt>
                                        </p:tgtEl>
                                      </p:cBhvr>
                                    </p:animEffect>
                                  </p:childTnLst>
                                </p:cTn>
                              </p:par>
                              <p:par>
                                <p:cTn id="286" presetID="10" presetClass="entr" presetSubtype="0" fill="hold" grpId="0" nodeType="withEffect">
                                  <p:stCondLst>
                                    <p:cond delay="0"/>
                                  </p:stCondLst>
                                  <p:childTnLst>
                                    <p:set>
                                      <p:cBhvr>
                                        <p:cTn id="287" dur="1" fill="hold">
                                          <p:stCondLst>
                                            <p:cond delay="0"/>
                                          </p:stCondLst>
                                        </p:cTn>
                                        <p:tgtEl>
                                          <p:spTgt spid="8">
                                            <p:txEl>
                                              <p:pRg st="8" end="8"/>
                                            </p:txEl>
                                          </p:spTgt>
                                        </p:tgtEl>
                                        <p:attrNameLst>
                                          <p:attrName>style.visibility</p:attrName>
                                        </p:attrNameLst>
                                      </p:cBhvr>
                                      <p:to>
                                        <p:strVal val="visible"/>
                                      </p:to>
                                    </p:set>
                                    <p:animEffect transition="in" filter="fade">
                                      <p:cBhvr>
                                        <p:cTn id="288" dur="2000"/>
                                        <p:tgtEl>
                                          <p:spTgt spid="8">
                                            <p:txEl>
                                              <p:pRg st="8" end="8"/>
                                            </p:txEl>
                                          </p:spTgt>
                                        </p:tgtEl>
                                      </p:cBhvr>
                                    </p:animEffect>
                                  </p:childTnLst>
                                </p:cTn>
                              </p:par>
                              <p:par>
                                <p:cTn id="289" presetID="10" presetClass="entr" presetSubtype="0" fill="hold" grpId="0" nodeType="withEffect">
                                  <p:stCondLst>
                                    <p:cond delay="0"/>
                                  </p:stCondLst>
                                  <p:childTnLst>
                                    <p:set>
                                      <p:cBhvr>
                                        <p:cTn id="290" dur="1" fill="hold">
                                          <p:stCondLst>
                                            <p:cond delay="0"/>
                                          </p:stCondLst>
                                        </p:cTn>
                                        <p:tgtEl>
                                          <p:spTgt spid="8">
                                            <p:txEl>
                                              <p:pRg st="9" end="9"/>
                                            </p:txEl>
                                          </p:spTgt>
                                        </p:tgtEl>
                                        <p:attrNameLst>
                                          <p:attrName>style.visibility</p:attrName>
                                        </p:attrNameLst>
                                      </p:cBhvr>
                                      <p:to>
                                        <p:strVal val="visible"/>
                                      </p:to>
                                    </p:set>
                                    <p:animEffect transition="in" filter="fade">
                                      <p:cBhvr>
                                        <p:cTn id="291" dur="2000"/>
                                        <p:tgtEl>
                                          <p:spTgt spid="8">
                                            <p:txEl>
                                              <p:pRg st="9" end="9"/>
                                            </p:txEl>
                                          </p:spTgt>
                                        </p:tgtEl>
                                      </p:cBhvr>
                                    </p:animEffect>
                                  </p:childTnLst>
                                </p:cTn>
                              </p:par>
                              <p:par>
                                <p:cTn id="292" presetID="10" presetClass="entr" presetSubtype="0" fill="hold" grpId="0" nodeType="withEffect">
                                  <p:stCondLst>
                                    <p:cond delay="0"/>
                                  </p:stCondLst>
                                  <p:childTnLst>
                                    <p:set>
                                      <p:cBhvr>
                                        <p:cTn id="293" dur="1" fill="hold">
                                          <p:stCondLst>
                                            <p:cond delay="0"/>
                                          </p:stCondLst>
                                        </p:cTn>
                                        <p:tgtEl>
                                          <p:spTgt spid="8">
                                            <p:txEl>
                                              <p:pRg st="10" end="10"/>
                                            </p:txEl>
                                          </p:spTgt>
                                        </p:tgtEl>
                                        <p:attrNameLst>
                                          <p:attrName>style.visibility</p:attrName>
                                        </p:attrNameLst>
                                      </p:cBhvr>
                                      <p:to>
                                        <p:strVal val="visible"/>
                                      </p:to>
                                    </p:set>
                                    <p:animEffect transition="in" filter="fade">
                                      <p:cBhvr>
                                        <p:cTn id="294" dur="2000"/>
                                        <p:tgtEl>
                                          <p:spTgt spid="8">
                                            <p:txEl>
                                              <p:pRg st="10" end="10"/>
                                            </p:txEl>
                                          </p:spTgt>
                                        </p:tgtEl>
                                      </p:cBhvr>
                                    </p:animEffect>
                                  </p:childTnLst>
                                </p:cTn>
                              </p:par>
                              <p:par>
                                <p:cTn id="295" presetID="10" presetClass="entr" presetSubtype="0" fill="hold" grpId="0" nodeType="withEffect">
                                  <p:stCondLst>
                                    <p:cond delay="0"/>
                                  </p:stCondLst>
                                  <p:childTnLst>
                                    <p:set>
                                      <p:cBhvr>
                                        <p:cTn id="296" dur="1" fill="hold">
                                          <p:stCondLst>
                                            <p:cond delay="0"/>
                                          </p:stCondLst>
                                        </p:cTn>
                                        <p:tgtEl>
                                          <p:spTgt spid="8">
                                            <p:txEl>
                                              <p:pRg st="11" end="11"/>
                                            </p:txEl>
                                          </p:spTgt>
                                        </p:tgtEl>
                                        <p:attrNameLst>
                                          <p:attrName>style.visibility</p:attrName>
                                        </p:attrNameLst>
                                      </p:cBhvr>
                                      <p:to>
                                        <p:strVal val="visible"/>
                                      </p:to>
                                    </p:set>
                                    <p:animEffect transition="in" filter="fade">
                                      <p:cBhvr>
                                        <p:cTn id="297" dur="2000"/>
                                        <p:tgtEl>
                                          <p:spTgt spid="8">
                                            <p:txEl>
                                              <p:pRg st="11" end="11"/>
                                            </p:txEl>
                                          </p:spTgt>
                                        </p:tgtEl>
                                      </p:cBhvr>
                                    </p:animEffect>
                                  </p:childTnLst>
                                </p:cTn>
                              </p:par>
                              <p:par>
                                <p:cTn id="298" presetID="10" presetClass="entr" presetSubtype="0" fill="hold" grpId="0" nodeType="withEffect">
                                  <p:stCondLst>
                                    <p:cond delay="0"/>
                                  </p:stCondLst>
                                  <p:childTnLst>
                                    <p:set>
                                      <p:cBhvr>
                                        <p:cTn id="299" dur="1" fill="hold">
                                          <p:stCondLst>
                                            <p:cond delay="0"/>
                                          </p:stCondLst>
                                        </p:cTn>
                                        <p:tgtEl>
                                          <p:spTgt spid="8">
                                            <p:txEl>
                                              <p:pRg st="12" end="12"/>
                                            </p:txEl>
                                          </p:spTgt>
                                        </p:tgtEl>
                                        <p:attrNameLst>
                                          <p:attrName>style.visibility</p:attrName>
                                        </p:attrNameLst>
                                      </p:cBhvr>
                                      <p:to>
                                        <p:strVal val="visible"/>
                                      </p:to>
                                    </p:set>
                                    <p:animEffect transition="in" filter="fade">
                                      <p:cBhvr>
                                        <p:cTn id="300" dur="2000"/>
                                        <p:tgtEl>
                                          <p:spTgt spid="8">
                                            <p:txEl>
                                              <p:pRg st="12" end="12"/>
                                            </p:txEl>
                                          </p:spTgt>
                                        </p:tgtEl>
                                      </p:cBhvr>
                                    </p:animEffect>
                                  </p:childTnLst>
                                </p:cTn>
                              </p:par>
                              <p:par>
                                <p:cTn id="301" presetID="10" presetClass="entr" presetSubtype="0" fill="hold" grpId="0" nodeType="withEffect">
                                  <p:stCondLst>
                                    <p:cond delay="0"/>
                                  </p:stCondLst>
                                  <p:childTnLst>
                                    <p:set>
                                      <p:cBhvr>
                                        <p:cTn id="302" dur="1" fill="hold">
                                          <p:stCondLst>
                                            <p:cond delay="0"/>
                                          </p:stCondLst>
                                        </p:cTn>
                                        <p:tgtEl>
                                          <p:spTgt spid="8">
                                            <p:txEl>
                                              <p:pRg st="13" end="13"/>
                                            </p:txEl>
                                          </p:spTgt>
                                        </p:tgtEl>
                                        <p:attrNameLst>
                                          <p:attrName>style.visibility</p:attrName>
                                        </p:attrNameLst>
                                      </p:cBhvr>
                                      <p:to>
                                        <p:strVal val="visible"/>
                                      </p:to>
                                    </p:set>
                                    <p:animEffect transition="in" filter="fade">
                                      <p:cBhvr>
                                        <p:cTn id="303" dur="2000"/>
                                        <p:tgtEl>
                                          <p:spTgt spid="8">
                                            <p:txEl>
                                              <p:pRg st="13" end="13"/>
                                            </p:txEl>
                                          </p:spTgt>
                                        </p:tgtEl>
                                      </p:cBhvr>
                                    </p:animEffect>
                                  </p:childTnLst>
                                </p:cTn>
                              </p:par>
                              <p:par>
                                <p:cTn id="304" presetID="10" presetClass="entr" presetSubtype="0" fill="hold" grpId="0" nodeType="withEffect">
                                  <p:stCondLst>
                                    <p:cond delay="0"/>
                                  </p:stCondLst>
                                  <p:childTnLst>
                                    <p:set>
                                      <p:cBhvr>
                                        <p:cTn id="305" dur="1" fill="hold">
                                          <p:stCondLst>
                                            <p:cond delay="0"/>
                                          </p:stCondLst>
                                        </p:cTn>
                                        <p:tgtEl>
                                          <p:spTgt spid="8">
                                            <p:txEl>
                                              <p:pRg st="14" end="14"/>
                                            </p:txEl>
                                          </p:spTgt>
                                        </p:tgtEl>
                                        <p:attrNameLst>
                                          <p:attrName>style.visibility</p:attrName>
                                        </p:attrNameLst>
                                      </p:cBhvr>
                                      <p:to>
                                        <p:strVal val="visible"/>
                                      </p:to>
                                    </p:set>
                                    <p:animEffect transition="in" filter="fade">
                                      <p:cBhvr>
                                        <p:cTn id="306" dur="2000"/>
                                        <p:tgtEl>
                                          <p:spTgt spid="8">
                                            <p:txEl>
                                              <p:pRg st="14" end="14"/>
                                            </p:txEl>
                                          </p:spTgt>
                                        </p:tgtEl>
                                      </p:cBhvr>
                                    </p:animEffect>
                                  </p:childTnLst>
                                </p:cTn>
                              </p:par>
                              <p:par>
                                <p:cTn id="307" presetID="10" presetClass="entr" presetSubtype="0" fill="hold" grpId="0" nodeType="withEffect">
                                  <p:stCondLst>
                                    <p:cond delay="0"/>
                                  </p:stCondLst>
                                  <p:childTnLst>
                                    <p:set>
                                      <p:cBhvr>
                                        <p:cTn id="308" dur="1" fill="hold">
                                          <p:stCondLst>
                                            <p:cond delay="0"/>
                                          </p:stCondLst>
                                        </p:cTn>
                                        <p:tgtEl>
                                          <p:spTgt spid="8">
                                            <p:txEl>
                                              <p:pRg st="15" end="15"/>
                                            </p:txEl>
                                          </p:spTgt>
                                        </p:tgtEl>
                                        <p:attrNameLst>
                                          <p:attrName>style.visibility</p:attrName>
                                        </p:attrNameLst>
                                      </p:cBhvr>
                                      <p:to>
                                        <p:strVal val="visible"/>
                                      </p:to>
                                    </p:set>
                                    <p:animEffect transition="in" filter="fade">
                                      <p:cBhvr>
                                        <p:cTn id="309" dur="2000"/>
                                        <p:tgtEl>
                                          <p:spTgt spid="8">
                                            <p:txEl>
                                              <p:pRg st="15" end="15"/>
                                            </p:txEl>
                                          </p:spTgt>
                                        </p:tgtEl>
                                      </p:cBhvr>
                                    </p:animEffect>
                                  </p:childTnLst>
                                </p:cTn>
                              </p:par>
                              <p:par>
                                <p:cTn id="310" presetID="10" presetClass="entr" presetSubtype="0" fill="hold" grpId="0" nodeType="withEffect">
                                  <p:stCondLst>
                                    <p:cond delay="0"/>
                                  </p:stCondLst>
                                  <p:childTnLst>
                                    <p:set>
                                      <p:cBhvr>
                                        <p:cTn id="311" dur="1" fill="hold">
                                          <p:stCondLst>
                                            <p:cond delay="0"/>
                                          </p:stCondLst>
                                        </p:cTn>
                                        <p:tgtEl>
                                          <p:spTgt spid="8">
                                            <p:txEl>
                                              <p:pRg st="16" end="16"/>
                                            </p:txEl>
                                          </p:spTgt>
                                        </p:tgtEl>
                                        <p:attrNameLst>
                                          <p:attrName>style.visibility</p:attrName>
                                        </p:attrNameLst>
                                      </p:cBhvr>
                                      <p:to>
                                        <p:strVal val="visible"/>
                                      </p:to>
                                    </p:set>
                                    <p:animEffect transition="in" filter="fade">
                                      <p:cBhvr>
                                        <p:cTn id="312" dur="2000"/>
                                        <p:tgtEl>
                                          <p:spTgt spid="8">
                                            <p:txEl>
                                              <p:pRg st="16" end="16"/>
                                            </p:txEl>
                                          </p:spTgt>
                                        </p:tgtEl>
                                      </p:cBhvr>
                                    </p:animEffect>
                                  </p:childTnLst>
                                </p:cTn>
                              </p:par>
                              <p:par>
                                <p:cTn id="313" presetID="10" presetClass="entr" presetSubtype="0" fill="hold" grpId="0" nodeType="withEffect">
                                  <p:stCondLst>
                                    <p:cond delay="0"/>
                                  </p:stCondLst>
                                  <p:childTnLst>
                                    <p:set>
                                      <p:cBhvr>
                                        <p:cTn id="314" dur="1" fill="hold">
                                          <p:stCondLst>
                                            <p:cond delay="0"/>
                                          </p:stCondLst>
                                        </p:cTn>
                                        <p:tgtEl>
                                          <p:spTgt spid="8">
                                            <p:txEl>
                                              <p:pRg st="17" end="17"/>
                                            </p:txEl>
                                          </p:spTgt>
                                        </p:tgtEl>
                                        <p:attrNameLst>
                                          <p:attrName>style.visibility</p:attrName>
                                        </p:attrNameLst>
                                      </p:cBhvr>
                                      <p:to>
                                        <p:strVal val="visible"/>
                                      </p:to>
                                    </p:set>
                                    <p:animEffect transition="in" filter="fade">
                                      <p:cBhvr>
                                        <p:cTn id="315" dur="2000"/>
                                        <p:tgtEl>
                                          <p:spTgt spid="8">
                                            <p:txEl>
                                              <p:pRg st="17" end="17"/>
                                            </p:txEl>
                                          </p:spTgt>
                                        </p:tgtEl>
                                      </p:cBhvr>
                                    </p:animEffect>
                                  </p:childTnLst>
                                </p:cTn>
                              </p:par>
                              <p:par>
                                <p:cTn id="316" presetID="10" presetClass="entr" presetSubtype="0" fill="hold" grpId="0" nodeType="withEffect">
                                  <p:stCondLst>
                                    <p:cond delay="0"/>
                                  </p:stCondLst>
                                  <p:childTnLst>
                                    <p:set>
                                      <p:cBhvr>
                                        <p:cTn id="317" dur="1" fill="hold">
                                          <p:stCondLst>
                                            <p:cond delay="0"/>
                                          </p:stCondLst>
                                        </p:cTn>
                                        <p:tgtEl>
                                          <p:spTgt spid="8">
                                            <p:txEl>
                                              <p:pRg st="18" end="18"/>
                                            </p:txEl>
                                          </p:spTgt>
                                        </p:tgtEl>
                                        <p:attrNameLst>
                                          <p:attrName>style.visibility</p:attrName>
                                        </p:attrNameLst>
                                      </p:cBhvr>
                                      <p:to>
                                        <p:strVal val="visible"/>
                                      </p:to>
                                    </p:set>
                                    <p:animEffect transition="in" filter="fade">
                                      <p:cBhvr>
                                        <p:cTn id="318" dur="2000"/>
                                        <p:tgtEl>
                                          <p:spTgt spid="8">
                                            <p:txEl>
                                              <p:pRg st="18" end="18"/>
                                            </p:txEl>
                                          </p:spTgt>
                                        </p:tgtEl>
                                      </p:cBhvr>
                                    </p:animEffect>
                                  </p:childTnLst>
                                </p:cTn>
                              </p:par>
                              <p:par>
                                <p:cTn id="319" presetID="10" presetClass="entr" presetSubtype="0" fill="hold" grpId="0" nodeType="withEffect">
                                  <p:stCondLst>
                                    <p:cond delay="0"/>
                                  </p:stCondLst>
                                  <p:childTnLst>
                                    <p:set>
                                      <p:cBhvr>
                                        <p:cTn id="320" dur="1" fill="hold">
                                          <p:stCondLst>
                                            <p:cond delay="0"/>
                                          </p:stCondLst>
                                        </p:cTn>
                                        <p:tgtEl>
                                          <p:spTgt spid="8">
                                            <p:txEl>
                                              <p:pRg st="19" end="19"/>
                                            </p:txEl>
                                          </p:spTgt>
                                        </p:tgtEl>
                                        <p:attrNameLst>
                                          <p:attrName>style.visibility</p:attrName>
                                        </p:attrNameLst>
                                      </p:cBhvr>
                                      <p:to>
                                        <p:strVal val="visible"/>
                                      </p:to>
                                    </p:set>
                                    <p:animEffect transition="in" filter="fade">
                                      <p:cBhvr>
                                        <p:cTn id="321" dur="2000"/>
                                        <p:tgtEl>
                                          <p:spTgt spid="8">
                                            <p:txEl>
                                              <p:pRg st="19" end="19"/>
                                            </p:txEl>
                                          </p:spTgt>
                                        </p:tgtEl>
                                      </p:cBhvr>
                                    </p:animEffect>
                                  </p:childTnLst>
                                </p:cTn>
                              </p:par>
                              <p:par>
                                <p:cTn id="322" presetID="10" presetClass="entr" presetSubtype="0" fill="hold" grpId="0" nodeType="withEffect">
                                  <p:stCondLst>
                                    <p:cond delay="0"/>
                                  </p:stCondLst>
                                  <p:childTnLst>
                                    <p:set>
                                      <p:cBhvr>
                                        <p:cTn id="323" dur="1" fill="hold">
                                          <p:stCondLst>
                                            <p:cond delay="0"/>
                                          </p:stCondLst>
                                        </p:cTn>
                                        <p:tgtEl>
                                          <p:spTgt spid="8">
                                            <p:txEl>
                                              <p:pRg st="20" end="20"/>
                                            </p:txEl>
                                          </p:spTgt>
                                        </p:tgtEl>
                                        <p:attrNameLst>
                                          <p:attrName>style.visibility</p:attrName>
                                        </p:attrNameLst>
                                      </p:cBhvr>
                                      <p:to>
                                        <p:strVal val="visible"/>
                                      </p:to>
                                    </p:set>
                                    <p:animEffect transition="in" filter="fade">
                                      <p:cBhvr>
                                        <p:cTn id="324" dur="2000"/>
                                        <p:tgtEl>
                                          <p:spTgt spid="8">
                                            <p:txEl>
                                              <p:pRg st="20" end="20"/>
                                            </p:txEl>
                                          </p:spTgt>
                                        </p:tgtEl>
                                      </p:cBhvr>
                                    </p:animEffect>
                                  </p:childTnLst>
                                </p:cTn>
                              </p:par>
                              <p:par>
                                <p:cTn id="325" presetID="10" presetClass="entr" presetSubtype="0" fill="hold" grpId="0" nodeType="withEffect">
                                  <p:stCondLst>
                                    <p:cond delay="0"/>
                                  </p:stCondLst>
                                  <p:childTnLst>
                                    <p:set>
                                      <p:cBhvr>
                                        <p:cTn id="326" dur="1" fill="hold">
                                          <p:stCondLst>
                                            <p:cond delay="0"/>
                                          </p:stCondLst>
                                        </p:cTn>
                                        <p:tgtEl>
                                          <p:spTgt spid="9">
                                            <p:bg/>
                                          </p:spTgt>
                                        </p:tgtEl>
                                        <p:attrNameLst>
                                          <p:attrName>style.visibility</p:attrName>
                                        </p:attrNameLst>
                                      </p:cBhvr>
                                      <p:to>
                                        <p:strVal val="visible"/>
                                      </p:to>
                                    </p:set>
                                    <p:animEffect transition="in" filter="fade">
                                      <p:cBhvr>
                                        <p:cTn id="327" dur="2000"/>
                                        <p:tgtEl>
                                          <p:spTgt spid="9">
                                            <p:bg/>
                                          </p:spTgt>
                                        </p:tgtEl>
                                      </p:cBhvr>
                                    </p:animEffect>
                                  </p:childTnLst>
                                </p:cTn>
                              </p:par>
                              <p:par>
                                <p:cTn id="328" presetID="10" presetClass="entr" presetSubtype="0" fill="hold" grpId="0" nodeType="withEffect">
                                  <p:stCondLst>
                                    <p:cond delay="0"/>
                                  </p:stCondLst>
                                  <p:childTnLst>
                                    <p:set>
                                      <p:cBhvr>
                                        <p:cTn id="329" dur="1" fill="hold">
                                          <p:stCondLst>
                                            <p:cond delay="0"/>
                                          </p:stCondLst>
                                        </p:cTn>
                                        <p:tgtEl>
                                          <p:spTgt spid="9">
                                            <p:txEl>
                                              <p:pRg st="0" end="0"/>
                                            </p:txEl>
                                          </p:spTgt>
                                        </p:tgtEl>
                                        <p:attrNameLst>
                                          <p:attrName>style.visibility</p:attrName>
                                        </p:attrNameLst>
                                      </p:cBhvr>
                                      <p:to>
                                        <p:strVal val="visible"/>
                                      </p:to>
                                    </p:set>
                                    <p:animEffect transition="in" filter="fade">
                                      <p:cBhvr>
                                        <p:cTn id="330" dur="2000"/>
                                        <p:tgtEl>
                                          <p:spTgt spid="9">
                                            <p:txEl>
                                              <p:pRg st="0" end="0"/>
                                            </p:txEl>
                                          </p:spTgt>
                                        </p:tgtEl>
                                      </p:cBhvr>
                                    </p:animEffect>
                                  </p:childTnLst>
                                </p:cTn>
                              </p:par>
                              <p:par>
                                <p:cTn id="331" presetID="10" presetClass="entr" presetSubtype="0" fill="hold" grpId="0" nodeType="withEffect">
                                  <p:stCondLst>
                                    <p:cond delay="0"/>
                                  </p:stCondLst>
                                  <p:childTnLst>
                                    <p:set>
                                      <p:cBhvr>
                                        <p:cTn id="332" dur="1" fill="hold">
                                          <p:stCondLst>
                                            <p:cond delay="0"/>
                                          </p:stCondLst>
                                        </p:cTn>
                                        <p:tgtEl>
                                          <p:spTgt spid="9">
                                            <p:txEl>
                                              <p:pRg st="2" end="2"/>
                                            </p:txEl>
                                          </p:spTgt>
                                        </p:tgtEl>
                                        <p:attrNameLst>
                                          <p:attrName>style.visibility</p:attrName>
                                        </p:attrNameLst>
                                      </p:cBhvr>
                                      <p:to>
                                        <p:strVal val="visible"/>
                                      </p:to>
                                    </p:set>
                                    <p:animEffect transition="in" filter="fade">
                                      <p:cBhvr>
                                        <p:cTn id="333" dur="2000"/>
                                        <p:tgtEl>
                                          <p:spTgt spid="9">
                                            <p:txEl>
                                              <p:pRg st="2" end="2"/>
                                            </p:txEl>
                                          </p:spTgt>
                                        </p:tgtEl>
                                      </p:cBhvr>
                                    </p:animEffect>
                                  </p:childTnLst>
                                </p:cTn>
                              </p:par>
                              <p:par>
                                <p:cTn id="334" presetID="10" presetClass="entr" presetSubtype="0" fill="hold" grpId="0" nodeType="withEffect">
                                  <p:stCondLst>
                                    <p:cond delay="0"/>
                                  </p:stCondLst>
                                  <p:childTnLst>
                                    <p:set>
                                      <p:cBhvr>
                                        <p:cTn id="335" dur="1" fill="hold">
                                          <p:stCondLst>
                                            <p:cond delay="0"/>
                                          </p:stCondLst>
                                        </p:cTn>
                                        <p:tgtEl>
                                          <p:spTgt spid="9">
                                            <p:txEl>
                                              <p:pRg st="3" end="3"/>
                                            </p:txEl>
                                          </p:spTgt>
                                        </p:tgtEl>
                                        <p:attrNameLst>
                                          <p:attrName>style.visibility</p:attrName>
                                        </p:attrNameLst>
                                      </p:cBhvr>
                                      <p:to>
                                        <p:strVal val="visible"/>
                                      </p:to>
                                    </p:set>
                                    <p:animEffect transition="in" filter="fade">
                                      <p:cBhvr>
                                        <p:cTn id="336" dur="2000"/>
                                        <p:tgtEl>
                                          <p:spTgt spid="9">
                                            <p:txEl>
                                              <p:pRg st="3" end="3"/>
                                            </p:txEl>
                                          </p:spTgt>
                                        </p:tgtEl>
                                      </p:cBhvr>
                                    </p:animEffect>
                                  </p:childTnLst>
                                </p:cTn>
                              </p:par>
                              <p:par>
                                <p:cTn id="337" presetID="10" presetClass="entr" presetSubtype="0" fill="hold" grpId="0" nodeType="withEffect">
                                  <p:stCondLst>
                                    <p:cond delay="0"/>
                                  </p:stCondLst>
                                  <p:childTnLst>
                                    <p:set>
                                      <p:cBhvr>
                                        <p:cTn id="338" dur="1" fill="hold">
                                          <p:stCondLst>
                                            <p:cond delay="0"/>
                                          </p:stCondLst>
                                        </p:cTn>
                                        <p:tgtEl>
                                          <p:spTgt spid="9">
                                            <p:txEl>
                                              <p:pRg st="4" end="4"/>
                                            </p:txEl>
                                          </p:spTgt>
                                        </p:tgtEl>
                                        <p:attrNameLst>
                                          <p:attrName>style.visibility</p:attrName>
                                        </p:attrNameLst>
                                      </p:cBhvr>
                                      <p:to>
                                        <p:strVal val="visible"/>
                                      </p:to>
                                    </p:set>
                                    <p:animEffect transition="in" filter="fade">
                                      <p:cBhvr>
                                        <p:cTn id="339" dur="2000"/>
                                        <p:tgtEl>
                                          <p:spTgt spid="9">
                                            <p:txEl>
                                              <p:pRg st="4" end="4"/>
                                            </p:txEl>
                                          </p:spTgt>
                                        </p:tgtEl>
                                      </p:cBhvr>
                                    </p:animEffect>
                                  </p:childTnLst>
                                </p:cTn>
                              </p:par>
                              <p:par>
                                <p:cTn id="340" presetID="10" presetClass="entr" presetSubtype="0" fill="hold" grpId="0" nodeType="withEffect">
                                  <p:stCondLst>
                                    <p:cond delay="0"/>
                                  </p:stCondLst>
                                  <p:childTnLst>
                                    <p:set>
                                      <p:cBhvr>
                                        <p:cTn id="341" dur="1" fill="hold">
                                          <p:stCondLst>
                                            <p:cond delay="0"/>
                                          </p:stCondLst>
                                        </p:cTn>
                                        <p:tgtEl>
                                          <p:spTgt spid="9">
                                            <p:txEl>
                                              <p:pRg st="5" end="5"/>
                                            </p:txEl>
                                          </p:spTgt>
                                        </p:tgtEl>
                                        <p:attrNameLst>
                                          <p:attrName>style.visibility</p:attrName>
                                        </p:attrNameLst>
                                      </p:cBhvr>
                                      <p:to>
                                        <p:strVal val="visible"/>
                                      </p:to>
                                    </p:set>
                                    <p:animEffect transition="in" filter="fade">
                                      <p:cBhvr>
                                        <p:cTn id="342" dur="2000"/>
                                        <p:tgtEl>
                                          <p:spTgt spid="9">
                                            <p:txEl>
                                              <p:pRg st="5" end="5"/>
                                            </p:txEl>
                                          </p:spTgt>
                                        </p:tgtEl>
                                      </p:cBhvr>
                                    </p:animEffect>
                                  </p:childTnLst>
                                </p:cTn>
                              </p:par>
                              <p:par>
                                <p:cTn id="343" presetID="10" presetClass="entr" presetSubtype="0" fill="hold" grpId="0" nodeType="withEffect">
                                  <p:stCondLst>
                                    <p:cond delay="0"/>
                                  </p:stCondLst>
                                  <p:childTnLst>
                                    <p:set>
                                      <p:cBhvr>
                                        <p:cTn id="344" dur="1" fill="hold">
                                          <p:stCondLst>
                                            <p:cond delay="0"/>
                                          </p:stCondLst>
                                        </p:cTn>
                                        <p:tgtEl>
                                          <p:spTgt spid="9">
                                            <p:txEl>
                                              <p:pRg st="6" end="6"/>
                                            </p:txEl>
                                          </p:spTgt>
                                        </p:tgtEl>
                                        <p:attrNameLst>
                                          <p:attrName>style.visibility</p:attrName>
                                        </p:attrNameLst>
                                      </p:cBhvr>
                                      <p:to>
                                        <p:strVal val="visible"/>
                                      </p:to>
                                    </p:set>
                                    <p:animEffect transition="in" filter="fade">
                                      <p:cBhvr>
                                        <p:cTn id="345" dur="2000"/>
                                        <p:tgtEl>
                                          <p:spTgt spid="9">
                                            <p:txEl>
                                              <p:pRg st="6" end="6"/>
                                            </p:txEl>
                                          </p:spTgt>
                                        </p:tgtEl>
                                      </p:cBhvr>
                                    </p:animEffect>
                                  </p:childTnLst>
                                </p:cTn>
                              </p:par>
                              <p:par>
                                <p:cTn id="346" presetID="10" presetClass="entr" presetSubtype="0" fill="hold" grpId="0" nodeType="withEffect">
                                  <p:stCondLst>
                                    <p:cond delay="0"/>
                                  </p:stCondLst>
                                  <p:childTnLst>
                                    <p:set>
                                      <p:cBhvr>
                                        <p:cTn id="347" dur="1" fill="hold">
                                          <p:stCondLst>
                                            <p:cond delay="0"/>
                                          </p:stCondLst>
                                        </p:cTn>
                                        <p:tgtEl>
                                          <p:spTgt spid="9">
                                            <p:txEl>
                                              <p:pRg st="7" end="7"/>
                                            </p:txEl>
                                          </p:spTgt>
                                        </p:tgtEl>
                                        <p:attrNameLst>
                                          <p:attrName>style.visibility</p:attrName>
                                        </p:attrNameLst>
                                      </p:cBhvr>
                                      <p:to>
                                        <p:strVal val="visible"/>
                                      </p:to>
                                    </p:set>
                                    <p:animEffect transition="in" filter="fade">
                                      <p:cBhvr>
                                        <p:cTn id="348" dur="2000"/>
                                        <p:tgtEl>
                                          <p:spTgt spid="9">
                                            <p:txEl>
                                              <p:pRg st="7" end="7"/>
                                            </p:txEl>
                                          </p:spTgt>
                                        </p:tgtEl>
                                      </p:cBhvr>
                                    </p:animEffect>
                                  </p:childTnLst>
                                </p:cTn>
                              </p:par>
                              <p:par>
                                <p:cTn id="349" presetID="10" presetClass="entr" presetSubtype="0" fill="hold" grpId="0" nodeType="withEffect">
                                  <p:stCondLst>
                                    <p:cond delay="0"/>
                                  </p:stCondLst>
                                  <p:childTnLst>
                                    <p:set>
                                      <p:cBhvr>
                                        <p:cTn id="350" dur="1" fill="hold">
                                          <p:stCondLst>
                                            <p:cond delay="0"/>
                                          </p:stCondLst>
                                        </p:cTn>
                                        <p:tgtEl>
                                          <p:spTgt spid="9">
                                            <p:txEl>
                                              <p:pRg st="8" end="8"/>
                                            </p:txEl>
                                          </p:spTgt>
                                        </p:tgtEl>
                                        <p:attrNameLst>
                                          <p:attrName>style.visibility</p:attrName>
                                        </p:attrNameLst>
                                      </p:cBhvr>
                                      <p:to>
                                        <p:strVal val="visible"/>
                                      </p:to>
                                    </p:set>
                                    <p:animEffect transition="in" filter="fade">
                                      <p:cBhvr>
                                        <p:cTn id="351" dur="2000"/>
                                        <p:tgtEl>
                                          <p:spTgt spid="9">
                                            <p:txEl>
                                              <p:pRg st="8" end="8"/>
                                            </p:txEl>
                                          </p:spTgt>
                                        </p:tgtEl>
                                      </p:cBhvr>
                                    </p:animEffect>
                                  </p:childTnLst>
                                </p:cTn>
                              </p:par>
                              <p:par>
                                <p:cTn id="352" presetID="10" presetClass="entr" presetSubtype="0" fill="hold" grpId="0" nodeType="withEffect">
                                  <p:stCondLst>
                                    <p:cond delay="0"/>
                                  </p:stCondLst>
                                  <p:childTnLst>
                                    <p:set>
                                      <p:cBhvr>
                                        <p:cTn id="353" dur="1" fill="hold">
                                          <p:stCondLst>
                                            <p:cond delay="0"/>
                                          </p:stCondLst>
                                        </p:cTn>
                                        <p:tgtEl>
                                          <p:spTgt spid="9">
                                            <p:txEl>
                                              <p:pRg st="9" end="9"/>
                                            </p:txEl>
                                          </p:spTgt>
                                        </p:tgtEl>
                                        <p:attrNameLst>
                                          <p:attrName>style.visibility</p:attrName>
                                        </p:attrNameLst>
                                      </p:cBhvr>
                                      <p:to>
                                        <p:strVal val="visible"/>
                                      </p:to>
                                    </p:set>
                                    <p:animEffect transition="in" filter="fade">
                                      <p:cBhvr>
                                        <p:cTn id="354" dur="2000"/>
                                        <p:tgtEl>
                                          <p:spTgt spid="9">
                                            <p:txEl>
                                              <p:pRg st="9" end="9"/>
                                            </p:txEl>
                                          </p:spTgt>
                                        </p:tgtEl>
                                      </p:cBhvr>
                                    </p:animEffect>
                                  </p:childTnLst>
                                </p:cTn>
                              </p:par>
                              <p:par>
                                <p:cTn id="355" presetID="10" presetClass="entr" presetSubtype="0" fill="hold" grpId="0" nodeType="withEffect">
                                  <p:stCondLst>
                                    <p:cond delay="0"/>
                                  </p:stCondLst>
                                  <p:childTnLst>
                                    <p:set>
                                      <p:cBhvr>
                                        <p:cTn id="356" dur="1" fill="hold">
                                          <p:stCondLst>
                                            <p:cond delay="0"/>
                                          </p:stCondLst>
                                        </p:cTn>
                                        <p:tgtEl>
                                          <p:spTgt spid="9">
                                            <p:txEl>
                                              <p:pRg st="10" end="10"/>
                                            </p:txEl>
                                          </p:spTgt>
                                        </p:tgtEl>
                                        <p:attrNameLst>
                                          <p:attrName>style.visibility</p:attrName>
                                        </p:attrNameLst>
                                      </p:cBhvr>
                                      <p:to>
                                        <p:strVal val="visible"/>
                                      </p:to>
                                    </p:set>
                                    <p:animEffect transition="in" filter="fade">
                                      <p:cBhvr>
                                        <p:cTn id="357" dur="2000"/>
                                        <p:tgtEl>
                                          <p:spTgt spid="9">
                                            <p:txEl>
                                              <p:pRg st="10" end="10"/>
                                            </p:txEl>
                                          </p:spTgt>
                                        </p:tgtEl>
                                      </p:cBhvr>
                                    </p:animEffect>
                                  </p:childTnLst>
                                </p:cTn>
                              </p:par>
                              <p:par>
                                <p:cTn id="358" presetID="10" presetClass="entr" presetSubtype="0" fill="hold" grpId="0" nodeType="withEffect">
                                  <p:stCondLst>
                                    <p:cond delay="0"/>
                                  </p:stCondLst>
                                  <p:childTnLst>
                                    <p:set>
                                      <p:cBhvr>
                                        <p:cTn id="359" dur="1" fill="hold">
                                          <p:stCondLst>
                                            <p:cond delay="0"/>
                                          </p:stCondLst>
                                        </p:cTn>
                                        <p:tgtEl>
                                          <p:spTgt spid="9">
                                            <p:txEl>
                                              <p:pRg st="11" end="11"/>
                                            </p:txEl>
                                          </p:spTgt>
                                        </p:tgtEl>
                                        <p:attrNameLst>
                                          <p:attrName>style.visibility</p:attrName>
                                        </p:attrNameLst>
                                      </p:cBhvr>
                                      <p:to>
                                        <p:strVal val="visible"/>
                                      </p:to>
                                    </p:set>
                                    <p:animEffect transition="in" filter="fade">
                                      <p:cBhvr>
                                        <p:cTn id="360" dur="2000"/>
                                        <p:tgtEl>
                                          <p:spTgt spid="9">
                                            <p:txEl>
                                              <p:pRg st="11" end="11"/>
                                            </p:txEl>
                                          </p:spTgt>
                                        </p:tgtEl>
                                      </p:cBhvr>
                                    </p:animEffect>
                                  </p:childTnLst>
                                </p:cTn>
                              </p:par>
                              <p:par>
                                <p:cTn id="361" presetID="10" presetClass="entr" presetSubtype="0" fill="hold" grpId="0" nodeType="withEffect">
                                  <p:stCondLst>
                                    <p:cond delay="0"/>
                                  </p:stCondLst>
                                  <p:childTnLst>
                                    <p:set>
                                      <p:cBhvr>
                                        <p:cTn id="362" dur="1" fill="hold">
                                          <p:stCondLst>
                                            <p:cond delay="0"/>
                                          </p:stCondLst>
                                        </p:cTn>
                                        <p:tgtEl>
                                          <p:spTgt spid="9">
                                            <p:txEl>
                                              <p:pRg st="12" end="12"/>
                                            </p:txEl>
                                          </p:spTgt>
                                        </p:tgtEl>
                                        <p:attrNameLst>
                                          <p:attrName>style.visibility</p:attrName>
                                        </p:attrNameLst>
                                      </p:cBhvr>
                                      <p:to>
                                        <p:strVal val="visible"/>
                                      </p:to>
                                    </p:set>
                                    <p:animEffect transition="in" filter="fade">
                                      <p:cBhvr>
                                        <p:cTn id="363" dur="2000"/>
                                        <p:tgtEl>
                                          <p:spTgt spid="9">
                                            <p:txEl>
                                              <p:pRg st="12" end="12"/>
                                            </p:txEl>
                                          </p:spTgt>
                                        </p:tgtEl>
                                      </p:cBhvr>
                                    </p:animEffect>
                                  </p:childTnLst>
                                </p:cTn>
                              </p:par>
                              <p:par>
                                <p:cTn id="364" presetID="10" presetClass="entr" presetSubtype="0" fill="hold" grpId="0" nodeType="withEffect">
                                  <p:stCondLst>
                                    <p:cond delay="0"/>
                                  </p:stCondLst>
                                  <p:childTnLst>
                                    <p:set>
                                      <p:cBhvr>
                                        <p:cTn id="365" dur="1" fill="hold">
                                          <p:stCondLst>
                                            <p:cond delay="0"/>
                                          </p:stCondLst>
                                        </p:cTn>
                                        <p:tgtEl>
                                          <p:spTgt spid="9">
                                            <p:txEl>
                                              <p:pRg st="13" end="13"/>
                                            </p:txEl>
                                          </p:spTgt>
                                        </p:tgtEl>
                                        <p:attrNameLst>
                                          <p:attrName>style.visibility</p:attrName>
                                        </p:attrNameLst>
                                      </p:cBhvr>
                                      <p:to>
                                        <p:strVal val="visible"/>
                                      </p:to>
                                    </p:set>
                                    <p:animEffect transition="in" filter="fade">
                                      <p:cBhvr>
                                        <p:cTn id="366" dur="2000"/>
                                        <p:tgtEl>
                                          <p:spTgt spid="9">
                                            <p:txEl>
                                              <p:pRg st="13" end="13"/>
                                            </p:txEl>
                                          </p:spTgt>
                                        </p:tgtEl>
                                      </p:cBhvr>
                                    </p:animEffect>
                                  </p:childTnLst>
                                </p:cTn>
                              </p:par>
                              <p:par>
                                <p:cTn id="367" presetID="10" presetClass="entr" presetSubtype="0" fill="hold" grpId="0" nodeType="withEffect">
                                  <p:stCondLst>
                                    <p:cond delay="0"/>
                                  </p:stCondLst>
                                  <p:childTnLst>
                                    <p:set>
                                      <p:cBhvr>
                                        <p:cTn id="368" dur="1" fill="hold">
                                          <p:stCondLst>
                                            <p:cond delay="0"/>
                                          </p:stCondLst>
                                        </p:cTn>
                                        <p:tgtEl>
                                          <p:spTgt spid="9">
                                            <p:txEl>
                                              <p:pRg st="14" end="14"/>
                                            </p:txEl>
                                          </p:spTgt>
                                        </p:tgtEl>
                                        <p:attrNameLst>
                                          <p:attrName>style.visibility</p:attrName>
                                        </p:attrNameLst>
                                      </p:cBhvr>
                                      <p:to>
                                        <p:strVal val="visible"/>
                                      </p:to>
                                    </p:set>
                                    <p:animEffect transition="in" filter="fade">
                                      <p:cBhvr>
                                        <p:cTn id="369" dur="2000"/>
                                        <p:tgtEl>
                                          <p:spTgt spid="9">
                                            <p:txEl>
                                              <p:pRg st="14" end="14"/>
                                            </p:txEl>
                                          </p:spTgt>
                                        </p:tgtEl>
                                      </p:cBhvr>
                                    </p:animEffect>
                                  </p:childTnLst>
                                </p:cTn>
                              </p:par>
                              <p:par>
                                <p:cTn id="370" presetID="10" presetClass="entr" presetSubtype="0" fill="hold" grpId="0" nodeType="withEffect">
                                  <p:stCondLst>
                                    <p:cond delay="0"/>
                                  </p:stCondLst>
                                  <p:childTnLst>
                                    <p:set>
                                      <p:cBhvr>
                                        <p:cTn id="371" dur="1" fill="hold">
                                          <p:stCondLst>
                                            <p:cond delay="0"/>
                                          </p:stCondLst>
                                        </p:cTn>
                                        <p:tgtEl>
                                          <p:spTgt spid="9">
                                            <p:txEl>
                                              <p:pRg st="15" end="15"/>
                                            </p:txEl>
                                          </p:spTgt>
                                        </p:tgtEl>
                                        <p:attrNameLst>
                                          <p:attrName>style.visibility</p:attrName>
                                        </p:attrNameLst>
                                      </p:cBhvr>
                                      <p:to>
                                        <p:strVal val="visible"/>
                                      </p:to>
                                    </p:set>
                                    <p:animEffect transition="in" filter="fade">
                                      <p:cBhvr>
                                        <p:cTn id="372" dur="2000"/>
                                        <p:tgtEl>
                                          <p:spTgt spid="9">
                                            <p:txEl>
                                              <p:pRg st="15" end="15"/>
                                            </p:txEl>
                                          </p:spTgt>
                                        </p:tgtEl>
                                      </p:cBhvr>
                                    </p:animEffect>
                                  </p:childTnLst>
                                </p:cTn>
                              </p:par>
                              <p:par>
                                <p:cTn id="373" presetID="10" presetClass="entr" presetSubtype="0" fill="hold" grpId="0" nodeType="withEffect">
                                  <p:stCondLst>
                                    <p:cond delay="0"/>
                                  </p:stCondLst>
                                  <p:childTnLst>
                                    <p:set>
                                      <p:cBhvr>
                                        <p:cTn id="374" dur="1" fill="hold">
                                          <p:stCondLst>
                                            <p:cond delay="0"/>
                                          </p:stCondLst>
                                        </p:cTn>
                                        <p:tgtEl>
                                          <p:spTgt spid="9">
                                            <p:txEl>
                                              <p:pRg st="16" end="16"/>
                                            </p:txEl>
                                          </p:spTgt>
                                        </p:tgtEl>
                                        <p:attrNameLst>
                                          <p:attrName>style.visibility</p:attrName>
                                        </p:attrNameLst>
                                      </p:cBhvr>
                                      <p:to>
                                        <p:strVal val="visible"/>
                                      </p:to>
                                    </p:set>
                                    <p:animEffect transition="in" filter="fade">
                                      <p:cBhvr>
                                        <p:cTn id="375" dur="2000"/>
                                        <p:tgtEl>
                                          <p:spTgt spid="9">
                                            <p:txEl>
                                              <p:pRg st="16" end="16"/>
                                            </p:txEl>
                                          </p:spTgt>
                                        </p:tgtEl>
                                      </p:cBhvr>
                                    </p:animEffect>
                                  </p:childTnLst>
                                </p:cTn>
                              </p:par>
                              <p:par>
                                <p:cTn id="376" presetID="10" presetClass="entr" presetSubtype="0" fill="hold" grpId="0" nodeType="withEffect">
                                  <p:stCondLst>
                                    <p:cond delay="0"/>
                                  </p:stCondLst>
                                  <p:childTnLst>
                                    <p:set>
                                      <p:cBhvr>
                                        <p:cTn id="377" dur="1" fill="hold">
                                          <p:stCondLst>
                                            <p:cond delay="0"/>
                                          </p:stCondLst>
                                        </p:cTn>
                                        <p:tgtEl>
                                          <p:spTgt spid="9">
                                            <p:txEl>
                                              <p:pRg st="17" end="17"/>
                                            </p:txEl>
                                          </p:spTgt>
                                        </p:tgtEl>
                                        <p:attrNameLst>
                                          <p:attrName>style.visibility</p:attrName>
                                        </p:attrNameLst>
                                      </p:cBhvr>
                                      <p:to>
                                        <p:strVal val="visible"/>
                                      </p:to>
                                    </p:set>
                                    <p:animEffect transition="in" filter="fade">
                                      <p:cBhvr>
                                        <p:cTn id="378" dur="2000"/>
                                        <p:tgtEl>
                                          <p:spTgt spid="9">
                                            <p:txEl>
                                              <p:pRg st="17" end="17"/>
                                            </p:txEl>
                                          </p:spTgt>
                                        </p:tgtEl>
                                      </p:cBhvr>
                                    </p:animEffect>
                                  </p:childTnLst>
                                </p:cTn>
                              </p:par>
                              <p:par>
                                <p:cTn id="379" presetID="10" presetClass="entr" presetSubtype="0" fill="hold" grpId="0" nodeType="withEffect">
                                  <p:stCondLst>
                                    <p:cond delay="0"/>
                                  </p:stCondLst>
                                  <p:childTnLst>
                                    <p:set>
                                      <p:cBhvr>
                                        <p:cTn id="380" dur="1" fill="hold">
                                          <p:stCondLst>
                                            <p:cond delay="0"/>
                                          </p:stCondLst>
                                        </p:cTn>
                                        <p:tgtEl>
                                          <p:spTgt spid="9">
                                            <p:txEl>
                                              <p:pRg st="18" end="18"/>
                                            </p:txEl>
                                          </p:spTgt>
                                        </p:tgtEl>
                                        <p:attrNameLst>
                                          <p:attrName>style.visibility</p:attrName>
                                        </p:attrNameLst>
                                      </p:cBhvr>
                                      <p:to>
                                        <p:strVal val="visible"/>
                                      </p:to>
                                    </p:set>
                                    <p:animEffect transition="in" filter="fade">
                                      <p:cBhvr>
                                        <p:cTn id="381" dur="2000"/>
                                        <p:tgtEl>
                                          <p:spTgt spid="9">
                                            <p:txEl>
                                              <p:pRg st="18" end="18"/>
                                            </p:txEl>
                                          </p:spTgt>
                                        </p:tgtEl>
                                      </p:cBhvr>
                                    </p:animEffect>
                                  </p:childTnLst>
                                </p:cTn>
                              </p:par>
                              <p:par>
                                <p:cTn id="382" presetID="10" presetClass="entr" presetSubtype="0" fill="hold" grpId="0" nodeType="withEffect">
                                  <p:stCondLst>
                                    <p:cond delay="0"/>
                                  </p:stCondLst>
                                  <p:childTnLst>
                                    <p:set>
                                      <p:cBhvr>
                                        <p:cTn id="383" dur="1" fill="hold">
                                          <p:stCondLst>
                                            <p:cond delay="0"/>
                                          </p:stCondLst>
                                        </p:cTn>
                                        <p:tgtEl>
                                          <p:spTgt spid="9">
                                            <p:txEl>
                                              <p:pRg st="19" end="19"/>
                                            </p:txEl>
                                          </p:spTgt>
                                        </p:tgtEl>
                                        <p:attrNameLst>
                                          <p:attrName>style.visibility</p:attrName>
                                        </p:attrNameLst>
                                      </p:cBhvr>
                                      <p:to>
                                        <p:strVal val="visible"/>
                                      </p:to>
                                    </p:set>
                                    <p:animEffect transition="in" filter="fade">
                                      <p:cBhvr>
                                        <p:cTn id="384" dur="2000"/>
                                        <p:tgtEl>
                                          <p:spTgt spid="9">
                                            <p:txEl>
                                              <p:pRg st="19" end="19"/>
                                            </p:txEl>
                                          </p:spTgt>
                                        </p:tgtEl>
                                      </p:cBhvr>
                                    </p:animEffect>
                                  </p:childTnLst>
                                </p:cTn>
                              </p:par>
                              <p:par>
                                <p:cTn id="385" presetID="10" presetClass="entr" presetSubtype="0" fill="hold" grpId="0" nodeType="withEffect">
                                  <p:stCondLst>
                                    <p:cond delay="0"/>
                                  </p:stCondLst>
                                  <p:childTnLst>
                                    <p:set>
                                      <p:cBhvr>
                                        <p:cTn id="386" dur="1" fill="hold">
                                          <p:stCondLst>
                                            <p:cond delay="0"/>
                                          </p:stCondLst>
                                        </p:cTn>
                                        <p:tgtEl>
                                          <p:spTgt spid="9">
                                            <p:txEl>
                                              <p:pRg st="20" end="20"/>
                                            </p:txEl>
                                          </p:spTgt>
                                        </p:tgtEl>
                                        <p:attrNameLst>
                                          <p:attrName>style.visibility</p:attrName>
                                        </p:attrNameLst>
                                      </p:cBhvr>
                                      <p:to>
                                        <p:strVal val="visible"/>
                                      </p:to>
                                    </p:set>
                                    <p:animEffect transition="in" filter="fade">
                                      <p:cBhvr>
                                        <p:cTn id="387" dur="2000"/>
                                        <p:tgtEl>
                                          <p:spTgt spid="9">
                                            <p:txEl>
                                              <p:pRg st="20" end="20"/>
                                            </p:txEl>
                                          </p:spTgt>
                                        </p:tgtEl>
                                      </p:cBhvr>
                                    </p:animEffect>
                                  </p:childTnLst>
                                </p:cTn>
                              </p:par>
                              <p:par>
                                <p:cTn id="388" presetID="10" presetClass="entr" presetSubtype="0" fill="hold" grpId="0" nodeType="withEffect">
                                  <p:stCondLst>
                                    <p:cond delay="0"/>
                                  </p:stCondLst>
                                  <p:childTnLst>
                                    <p:set>
                                      <p:cBhvr>
                                        <p:cTn id="389" dur="1" fill="hold">
                                          <p:stCondLst>
                                            <p:cond delay="0"/>
                                          </p:stCondLst>
                                        </p:cTn>
                                        <p:tgtEl>
                                          <p:spTgt spid="9">
                                            <p:txEl>
                                              <p:pRg st="21" end="21"/>
                                            </p:txEl>
                                          </p:spTgt>
                                        </p:tgtEl>
                                        <p:attrNameLst>
                                          <p:attrName>style.visibility</p:attrName>
                                        </p:attrNameLst>
                                      </p:cBhvr>
                                      <p:to>
                                        <p:strVal val="visible"/>
                                      </p:to>
                                    </p:set>
                                    <p:animEffect transition="in" filter="fade">
                                      <p:cBhvr>
                                        <p:cTn id="390" dur="2000"/>
                                        <p:tgtEl>
                                          <p:spTgt spid="9">
                                            <p:txEl>
                                              <p:pRg st="21" end="21"/>
                                            </p:txEl>
                                          </p:spTgt>
                                        </p:tgtEl>
                                      </p:cBhvr>
                                    </p:animEffect>
                                  </p:childTnLst>
                                </p:cTn>
                              </p:par>
                              <p:par>
                                <p:cTn id="391" presetID="10" presetClass="entr" presetSubtype="0" fill="hold" grpId="0" nodeType="withEffect">
                                  <p:stCondLst>
                                    <p:cond delay="0"/>
                                  </p:stCondLst>
                                  <p:childTnLst>
                                    <p:set>
                                      <p:cBhvr>
                                        <p:cTn id="392" dur="1" fill="hold">
                                          <p:stCondLst>
                                            <p:cond delay="0"/>
                                          </p:stCondLst>
                                        </p:cTn>
                                        <p:tgtEl>
                                          <p:spTgt spid="10">
                                            <p:bg/>
                                          </p:spTgt>
                                        </p:tgtEl>
                                        <p:attrNameLst>
                                          <p:attrName>style.visibility</p:attrName>
                                        </p:attrNameLst>
                                      </p:cBhvr>
                                      <p:to>
                                        <p:strVal val="visible"/>
                                      </p:to>
                                    </p:set>
                                    <p:animEffect transition="in" filter="fade">
                                      <p:cBhvr>
                                        <p:cTn id="393" dur="2000"/>
                                        <p:tgtEl>
                                          <p:spTgt spid="10">
                                            <p:bg/>
                                          </p:spTgt>
                                        </p:tgtEl>
                                      </p:cBhvr>
                                    </p:animEffect>
                                  </p:childTnLst>
                                </p:cTn>
                              </p:par>
                              <p:par>
                                <p:cTn id="394" presetID="10" presetClass="entr" presetSubtype="0" fill="hold" grpId="0" nodeType="withEffect">
                                  <p:stCondLst>
                                    <p:cond delay="0"/>
                                  </p:stCondLst>
                                  <p:childTnLst>
                                    <p:set>
                                      <p:cBhvr>
                                        <p:cTn id="395" dur="1" fill="hold">
                                          <p:stCondLst>
                                            <p:cond delay="0"/>
                                          </p:stCondLst>
                                        </p:cTn>
                                        <p:tgtEl>
                                          <p:spTgt spid="10">
                                            <p:txEl>
                                              <p:pRg st="0" end="0"/>
                                            </p:txEl>
                                          </p:spTgt>
                                        </p:tgtEl>
                                        <p:attrNameLst>
                                          <p:attrName>style.visibility</p:attrName>
                                        </p:attrNameLst>
                                      </p:cBhvr>
                                      <p:to>
                                        <p:strVal val="visible"/>
                                      </p:to>
                                    </p:set>
                                    <p:animEffect transition="in" filter="fade">
                                      <p:cBhvr>
                                        <p:cTn id="396" dur="2000"/>
                                        <p:tgtEl>
                                          <p:spTgt spid="10">
                                            <p:txEl>
                                              <p:pRg st="0" end="0"/>
                                            </p:txEl>
                                          </p:spTgt>
                                        </p:tgtEl>
                                      </p:cBhvr>
                                    </p:animEffect>
                                  </p:childTnLst>
                                </p:cTn>
                              </p:par>
                              <p:par>
                                <p:cTn id="397" presetID="10" presetClass="entr" presetSubtype="0" fill="hold" grpId="0" nodeType="withEffect">
                                  <p:stCondLst>
                                    <p:cond delay="0"/>
                                  </p:stCondLst>
                                  <p:childTnLst>
                                    <p:set>
                                      <p:cBhvr>
                                        <p:cTn id="398" dur="1" fill="hold">
                                          <p:stCondLst>
                                            <p:cond delay="0"/>
                                          </p:stCondLst>
                                        </p:cTn>
                                        <p:tgtEl>
                                          <p:spTgt spid="10">
                                            <p:txEl>
                                              <p:pRg st="2" end="2"/>
                                            </p:txEl>
                                          </p:spTgt>
                                        </p:tgtEl>
                                        <p:attrNameLst>
                                          <p:attrName>style.visibility</p:attrName>
                                        </p:attrNameLst>
                                      </p:cBhvr>
                                      <p:to>
                                        <p:strVal val="visible"/>
                                      </p:to>
                                    </p:set>
                                    <p:animEffect transition="in" filter="fade">
                                      <p:cBhvr>
                                        <p:cTn id="399" dur="2000"/>
                                        <p:tgtEl>
                                          <p:spTgt spid="10">
                                            <p:txEl>
                                              <p:pRg st="2" end="2"/>
                                            </p:txEl>
                                          </p:spTgt>
                                        </p:tgtEl>
                                      </p:cBhvr>
                                    </p:animEffect>
                                  </p:childTnLst>
                                </p:cTn>
                              </p:par>
                              <p:par>
                                <p:cTn id="400" presetID="10" presetClass="entr" presetSubtype="0" fill="hold" grpId="0" nodeType="withEffect">
                                  <p:stCondLst>
                                    <p:cond delay="0"/>
                                  </p:stCondLst>
                                  <p:childTnLst>
                                    <p:set>
                                      <p:cBhvr>
                                        <p:cTn id="401" dur="1" fill="hold">
                                          <p:stCondLst>
                                            <p:cond delay="0"/>
                                          </p:stCondLst>
                                        </p:cTn>
                                        <p:tgtEl>
                                          <p:spTgt spid="10">
                                            <p:txEl>
                                              <p:pRg st="3" end="3"/>
                                            </p:txEl>
                                          </p:spTgt>
                                        </p:tgtEl>
                                        <p:attrNameLst>
                                          <p:attrName>style.visibility</p:attrName>
                                        </p:attrNameLst>
                                      </p:cBhvr>
                                      <p:to>
                                        <p:strVal val="visible"/>
                                      </p:to>
                                    </p:set>
                                    <p:animEffect transition="in" filter="fade">
                                      <p:cBhvr>
                                        <p:cTn id="402" dur="2000"/>
                                        <p:tgtEl>
                                          <p:spTgt spid="10">
                                            <p:txEl>
                                              <p:pRg st="3" end="3"/>
                                            </p:txEl>
                                          </p:spTgt>
                                        </p:tgtEl>
                                      </p:cBhvr>
                                    </p:animEffect>
                                  </p:childTnLst>
                                </p:cTn>
                              </p:par>
                              <p:par>
                                <p:cTn id="403" presetID="10" presetClass="entr" presetSubtype="0" fill="hold" grpId="0" nodeType="withEffect">
                                  <p:stCondLst>
                                    <p:cond delay="0"/>
                                  </p:stCondLst>
                                  <p:childTnLst>
                                    <p:set>
                                      <p:cBhvr>
                                        <p:cTn id="404" dur="1" fill="hold">
                                          <p:stCondLst>
                                            <p:cond delay="0"/>
                                          </p:stCondLst>
                                        </p:cTn>
                                        <p:tgtEl>
                                          <p:spTgt spid="10">
                                            <p:txEl>
                                              <p:pRg st="4" end="4"/>
                                            </p:txEl>
                                          </p:spTgt>
                                        </p:tgtEl>
                                        <p:attrNameLst>
                                          <p:attrName>style.visibility</p:attrName>
                                        </p:attrNameLst>
                                      </p:cBhvr>
                                      <p:to>
                                        <p:strVal val="visible"/>
                                      </p:to>
                                    </p:set>
                                    <p:animEffect transition="in" filter="fade">
                                      <p:cBhvr>
                                        <p:cTn id="405" dur="2000"/>
                                        <p:tgtEl>
                                          <p:spTgt spid="10">
                                            <p:txEl>
                                              <p:pRg st="4" end="4"/>
                                            </p:txEl>
                                          </p:spTgt>
                                        </p:tgtEl>
                                      </p:cBhvr>
                                    </p:animEffect>
                                  </p:childTnLst>
                                </p:cTn>
                              </p:par>
                              <p:par>
                                <p:cTn id="406" presetID="10" presetClass="entr" presetSubtype="0" fill="hold" grpId="0" nodeType="withEffect">
                                  <p:stCondLst>
                                    <p:cond delay="0"/>
                                  </p:stCondLst>
                                  <p:childTnLst>
                                    <p:set>
                                      <p:cBhvr>
                                        <p:cTn id="407" dur="1" fill="hold">
                                          <p:stCondLst>
                                            <p:cond delay="0"/>
                                          </p:stCondLst>
                                        </p:cTn>
                                        <p:tgtEl>
                                          <p:spTgt spid="10">
                                            <p:txEl>
                                              <p:pRg st="5" end="5"/>
                                            </p:txEl>
                                          </p:spTgt>
                                        </p:tgtEl>
                                        <p:attrNameLst>
                                          <p:attrName>style.visibility</p:attrName>
                                        </p:attrNameLst>
                                      </p:cBhvr>
                                      <p:to>
                                        <p:strVal val="visible"/>
                                      </p:to>
                                    </p:set>
                                    <p:animEffect transition="in" filter="fade">
                                      <p:cBhvr>
                                        <p:cTn id="408" dur="2000"/>
                                        <p:tgtEl>
                                          <p:spTgt spid="10">
                                            <p:txEl>
                                              <p:pRg st="5" end="5"/>
                                            </p:txEl>
                                          </p:spTgt>
                                        </p:tgtEl>
                                      </p:cBhvr>
                                    </p:animEffect>
                                  </p:childTnLst>
                                </p:cTn>
                              </p:par>
                              <p:par>
                                <p:cTn id="409" presetID="10" presetClass="entr" presetSubtype="0" fill="hold" grpId="0" nodeType="withEffect">
                                  <p:stCondLst>
                                    <p:cond delay="0"/>
                                  </p:stCondLst>
                                  <p:childTnLst>
                                    <p:set>
                                      <p:cBhvr>
                                        <p:cTn id="410" dur="1" fill="hold">
                                          <p:stCondLst>
                                            <p:cond delay="0"/>
                                          </p:stCondLst>
                                        </p:cTn>
                                        <p:tgtEl>
                                          <p:spTgt spid="10">
                                            <p:txEl>
                                              <p:pRg st="6" end="6"/>
                                            </p:txEl>
                                          </p:spTgt>
                                        </p:tgtEl>
                                        <p:attrNameLst>
                                          <p:attrName>style.visibility</p:attrName>
                                        </p:attrNameLst>
                                      </p:cBhvr>
                                      <p:to>
                                        <p:strVal val="visible"/>
                                      </p:to>
                                    </p:set>
                                    <p:animEffect transition="in" filter="fade">
                                      <p:cBhvr>
                                        <p:cTn id="411" dur="2000"/>
                                        <p:tgtEl>
                                          <p:spTgt spid="10">
                                            <p:txEl>
                                              <p:pRg st="6" end="6"/>
                                            </p:txEl>
                                          </p:spTgt>
                                        </p:tgtEl>
                                      </p:cBhvr>
                                    </p:animEffect>
                                  </p:childTnLst>
                                </p:cTn>
                              </p:par>
                              <p:par>
                                <p:cTn id="412" presetID="10" presetClass="entr" presetSubtype="0" fill="hold" grpId="0" nodeType="withEffect">
                                  <p:stCondLst>
                                    <p:cond delay="0"/>
                                  </p:stCondLst>
                                  <p:childTnLst>
                                    <p:set>
                                      <p:cBhvr>
                                        <p:cTn id="413" dur="1" fill="hold">
                                          <p:stCondLst>
                                            <p:cond delay="0"/>
                                          </p:stCondLst>
                                        </p:cTn>
                                        <p:tgtEl>
                                          <p:spTgt spid="10">
                                            <p:txEl>
                                              <p:pRg st="7" end="7"/>
                                            </p:txEl>
                                          </p:spTgt>
                                        </p:tgtEl>
                                        <p:attrNameLst>
                                          <p:attrName>style.visibility</p:attrName>
                                        </p:attrNameLst>
                                      </p:cBhvr>
                                      <p:to>
                                        <p:strVal val="visible"/>
                                      </p:to>
                                    </p:set>
                                    <p:animEffect transition="in" filter="fade">
                                      <p:cBhvr>
                                        <p:cTn id="414" dur="2000"/>
                                        <p:tgtEl>
                                          <p:spTgt spid="10">
                                            <p:txEl>
                                              <p:pRg st="7" end="7"/>
                                            </p:txEl>
                                          </p:spTgt>
                                        </p:tgtEl>
                                      </p:cBhvr>
                                    </p:animEffect>
                                  </p:childTnLst>
                                </p:cTn>
                              </p:par>
                              <p:par>
                                <p:cTn id="415" presetID="10" presetClass="entr" presetSubtype="0" fill="hold" grpId="0" nodeType="withEffect">
                                  <p:stCondLst>
                                    <p:cond delay="0"/>
                                  </p:stCondLst>
                                  <p:childTnLst>
                                    <p:set>
                                      <p:cBhvr>
                                        <p:cTn id="416" dur="1" fill="hold">
                                          <p:stCondLst>
                                            <p:cond delay="0"/>
                                          </p:stCondLst>
                                        </p:cTn>
                                        <p:tgtEl>
                                          <p:spTgt spid="10">
                                            <p:txEl>
                                              <p:pRg st="8" end="8"/>
                                            </p:txEl>
                                          </p:spTgt>
                                        </p:tgtEl>
                                        <p:attrNameLst>
                                          <p:attrName>style.visibility</p:attrName>
                                        </p:attrNameLst>
                                      </p:cBhvr>
                                      <p:to>
                                        <p:strVal val="visible"/>
                                      </p:to>
                                    </p:set>
                                    <p:animEffect transition="in" filter="fade">
                                      <p:cBhvr>
                                        <p:cTn id="417" dur="2000"/>
                                        <p:tgtEl>
                                          <p:spTgt spid="10">
                                            <p:txEl>
                                              <p:pRg st="8" end="8"/>
                                            </p:txEl>
                                          </p:spTgt>
                                        </p:tgtEl>
                                      </p:cBhvr>
                                    </p:animEffect>
                                  </p:childTnLst>
                                </p:cTn>
                              </p:par>
                              <p:par>
                                <p:cTn id="418" presetID="10" presetClass="entr" presetSubtype="0" fill="hold" grpId="0" nodeType="withEffect">
                                  <p:stCondLst>
                                    <p:cond delay="0"/>
                                  </p:stCondLst>
                                  <p:childTnLst>
                                    <p:set>
                                      <p:cBhvr>
                                        <p:cTn id="419" dur="1" fill="hold">
                                          <p:stCondLst>
                                            <p:cond delay="0"/>
                                          </p:stCondLst>
                                        </p:cTn>
                                        <p:tgtEl>
                                          <p:spTgt spid="10">
                                            <p:txEl>
                                              <p:pRg st="9" end="9"/>
                                            </p:txEl>
                                          </p:spTgt>
                                        </p:tgtEl>
                                        <p:attrNameLst>
                                          <p:attrName>style.visibility</p:attrName>
                                        </p:attrNameLst>
                                      </p:cBhvr>
                                      <p:to>
                                        <p:strVal val="visible"/>
                                      </p:to>
                                    </p:set>
                                    <p:animEffect transition="in" filter="fade">
                                      <p:cBhvr>
                                        <p:cTn id="420" dur="2000"/>
                                        <p:tgtEl>
                                          <p:spTgt spid="10">
                                            <p:txEl>
                                              <p:pRg st="9" end="9"/>
                                            </p:txEl>
                                          </p:spTgt>
                                        </p:tgtEl>
                                      </p:cBhvr>
                                    </p:animEffect>
                                  </p:childTnLst>
                                </p:cTn>
                              </p:par>
                              <p:par>
                                <p:cTn id="421" presetID="10" presetClass="entr" presetSubtype="0" fill="hold" grpId="0" nodeType="withEffect">
                                  <p:stCondLst>
                                    <p:cond delay="0"/>
                                  </p:stCondLst>
                                  <p:childTnLst>
                                    <p:set>
                                      <p:cBhvr>
                                        <p:cTn id="422" dur="1" fill="hold">
                                          <p:stCondLst>
                                            <p:cond delay="0"/>
                                          </p:stCondLst>
                                        </p:cTn>
                                        <p:tgtEl>
                                          <p:spTgt spid="10">
                                            <p:txEl>
                                              <p:pRg st="10" end="10"/>
                                            </p:txEl>
                                          </p:spTgt>
                                        </p:tgtEl>
                                        <p:attrNameLst>
                                          <p:attrName>style.visibility</p:attrName>
                                        </p:attrNameLst>
                                      </p:cBhvr>
                                      <p:to>
                                        <p:strVal val="visible"/>
                                      </p:to>
                                    </p:set>
                                    <p:animEffect transition="in" filter="fade">
                                      <p:cBhvr>
                                        <p:cTn id="423" dur="2000"/>
                                        <p:tgtEl>
                                          <p:spTgt spid="10">
                                            <p:txEl>
                                              <p:pRg st="10" end="10"/>
                                            </p:txEl>
                                          </p:spTgt>
                                        </p:tgtEl>
                                      </p:cBhvr>
                                    </p:animEffect>
                                  </p:childTnLst>
                                </p:cTn>
                              </p:par>
                              <p:par>
                                <p:cTn id="424" presetID="10" presetClass="entr" presetSubtype="0" fill="hold" grpId="0" nodeType="withEffect">
                                  <p:stCondLst>
                                    <p:cond delay="0"/>
                                  </p:stCondLst>
                                  <p:childTnLst>
                                    <p:set>
                                      <p:cBhvr>
                                        <p:cTn id="425" dur="1" fill="hold">
                                          <p:stCondLst>
                                            <p:cond delay="0"/>
                                          </p:stCondLst>
                                        </p:cTn>
                                        <p:tgtEl>
                                          <p:spTgt spid="10">
                                            <p:txEl>
                                              <p:pRg st="11" end="11"/>
                                            </p:txEl>
                                          </p:spTgt>
                                        </p:tgtEl>
                                        <p:attrNameLst>
                                          <p:attrName>style.visibility</p:attrName>
                                        </p:attrNameLst>
                                      </p:cBhvr>
                                      <p:to>
                                        <p:strVal val="visible"/>
                                      </p:to>
                                    </p:set>
                                    <p:animEffect transition="in" filter="fade">
                                      <p:cBhvr>
                                        <p:cTn id="426" dur="2000"/>
                                        <p:tgtEl>
                                          <p:spTgt spid="10">
                                            <p:txEl>
                                              <p:pRg st="11" end="11"/>
                                            </p:txEl>
                                          </p:spTgt>
                                        </p:tgtEl>
                                      </p:cBhvr>
                                    </p:animEffect>
                                  </p:childTnLst>
                                </p:cTn>
                              </p:par>
                              <p:par>
                                <p:cTn id="427" presetID="10" presetClass="entr" presetSubtype="0" fill="hold" grpId="0" nodeType="withEffect">
                                  <p:stCondLst>
                                    <p:cond delay="0"/>
                                  </p:stCondLst>
                                  <p:childTnLst>
                                    <p:set>
                                      <p:cBhvr>
                                        <p:cTn id="428" dur="1" fill="hold">
                                          <p:stCondLst>
                                            <p:cond delay="0"/>
                                          </p:stCondLst>
                                        </p:cTn>
                                        <p:tgtEl>
                                          <p:spTgt spid="10">
                                            <p:txEl>
                                              <p:pRg st="12" end="12"/>
                                            </p:txEl>
                                          </p:spTgt>
                                        </p:tgtEl>
                                        <p:attrNameLst>
                                          <p:attrName>style.visibility</p:attrName>
                                        </p:attrNameLst>
                                      </p:cBhvr>
                                      <p:to>
                                        <p:strVal val="visible"/>
                                      </p:to>
                                    </p:set>
                                    <p:animEffect transition="in" filter="fade">
                                      <p:cBhvr>
                                        <p:cTn id="429" dur="2000"/>
                                        <p:tgtEl>
                                          <p:spTgt spid="10">
                                            <p:txEl>
                                              <p:pRg st="12" end="12"/>
                                            </p:txEl>
                                          </p:spTgt>
                                        </p:tgtEl>
                                      </p:cBhvr>
                                    </p:animEffect>
                                  </p:childTnLst>
                                </p:cTn>
                              </p:par>
                            </p:childTnLst>
                          </p:cTn>
                        </p:par>
                      </p:childTnLst>
                    </p:cTn>
                  </p:par>
                  <p:par>
                    <p:cTn id="430" fill="hold">
                      <p:stCondLst>
                        <p:cond delay="indefinite"/>
                      </p:stCondLst>
                      <p:childTnLst>
                        <p:par>
                          <p:cTn id="431" fill="hold">
                            <p:stCondLst>
                              <p:cond delay="0"/>
                            </p:stCondLst>
                            <p:childTnLst>
                              <p:par>
                                <p:cTn id="432" presetID="22" presetClass="entr" presetSubtype="4" fill="hold" grpId="0" nodeType="clickEffect">
                                  <p:stCondLst>
                                    <p:cond delay="0"/>
                                  </p:stCondLst>
                                  <p:childTnLst>
                                    <p:set>
                                      <p:cBhvr>
                                        <p:cTn id="433" dur="1" fill="hold">
                                          <p:stCondLst>
                                            <p:cond delay="0"/>
                                          </p:stCondLst>
                                        </p:cTn>
                                        <p:tgtEl>
                                          <p:spTgt spid="11">
                                            <p:bg/>
                                          </p:spTgt>
                                        </p:tgtEl>
                                        <p:attrNameLst>
                                          <p:attrName>style.visibility</p:attrName>
                                        </p:attrNameLst>
                                      </p:cBhvr>
                                      <p:to>
                                        <p:strVal val="visible"/>
                                      </p:to>
                                    </p:set>
                                    <p:animEffect transition="in" filter="wipe(down)">
                                      <p:cBhvr>
                                        <p:cTn id="434" dur="500"/>
                                        <p:tgtEl>
                                          <p:spTgt spid="11">
                                            <p:bg/>
                                          </p:spTgt>
                                        </p:tgtEl>
                                      </p:cBhvr>
                                    </p:animEffect>
                                  </p:childTnLst>
                                </p:cTn>
                              </p:par>
                              <p:par>
                                <p:cTn id="435" presetID="22" presetClass="entr" presetSubtype="4" fill="hold" grpId="0" nodeType="withEffect">
                                  <p:stCondLst>
                                    <p:cond delay="0"/>
                                  </p:stCondLst>
                                  <p:childTnLst>
                                    <p:set>
                                      <p:cBhvr>
                                        <p:cTn id="436" dur="1" fill="hold">
                                          <p:stCondLst>
                                            <p:cond delay="0"/>
                                          </p:stCondLst>
                                        </p:cTn>
                                        <p:tgtEl>
                                          <p:spTgt spid="11">
                                            <p:txEl>
                                              <p:pRg st="0" end="0"/>
                                            </p:txEl>
                                          </p:spTgt>
                                        </p:tgtEl>
                                        <p:attrNameLst>
                                          <p:attrName>style.visibility</p:attrName>
                                        </p:attrNameLst>
                                      </p:cBhvr>
                                      <p:to>
                                        <p:strVal val="visible"/>
                                      </p:to>
                                    </p:set>
                                    <p:animEffect transition="in" filter="wipe(down)">
                                      <p:cBhvr>
                                        <p:cTn id="437" dur="500"/>
                                        <p:tgtEl>
                                          <p:spTgt spid="11">
                                            <p:txEl>
                                              <p:pRg st="0" end="0"/>
                                            </p:txEl>
                                          </p:spTgt>
                                        </p:tgtEl>
                                      </p:cBhvr>
                                    </p:animEffect>
                                  </p:childTnLst>
                                </p:cTn>
                              </p:par>
                              <p:par>
                                <p:cTn id="438" presetID="22" presetClass="entr" presetSubtype="4" fill="hold" grpId="0" nodeType="withEffect">
                                  <p:stCondLst>
                                    <p:cond delay="0"/>
                                  </p:stCondLst>
                                  <p:childTnLst>
                                    <p:set>
                                      <p:cBhvr>
                                        <p:cTn id="439" dur="1" fill="hold">
                                          <p:stCondLst>
                                            <p:cond delay="0"/>
                                          </p:stCondLst>
                                        </p:cTn>
                                        <p:tgtEl>
                                          <p:spTgt spid="11">
                                            <p:txEl>
                                              <p:pRg st="2" end="2"/>
                                            </p:txEl>
                                          </p:spTgt>
                                        </p:tgtEl>
                                        <p:attrNameLst>
                                          <p:attrName>style.visibility</p:attrName>
                                        </p:attrNameLst>
                                      </p:cBhvr>
                                      <p:to>
                                        <p:strVal val="visible"/>
                                      </p:to>
                                    </p:set>
                                    <p:animEffect transition="in" filter="wipe(down)">
                                      <p:cBhvr>
                                        <p:cTn id="440" dur="500"/>
                                        <p:tgtEl>
                                          <p:spTgt spid="11">
                                            <p:txEl>
                                              <p:pRg st="2" end="2"/>
                                            </p:txEl>
                                          </p:spTgt>
                                        </p:tgtEl>
                                      </p:cBhvr>
                                    </p:animEffect>
                                  </p:childTnLst>
                                </p:cTn>
                              </p:par>
                              <p:par>
                                <p:cTn id="441" presetID="22" presetClass="entr" presetSubtype="4" fill="hold" grpId="0" nodeType="withEffect">
                                  <p:stCondLst>
                                    <p:cond delay="0"/>
                                  </p:stCondLst>
                                  <p:childTnLst>
                                    <p:set>
                                      <p:cBhvr>
                                        <p:cTn id="442" dur="1" fill="hold">
                                          <p:stCondLst>
                                            <p:cond delay="0"/>
                                          </p:stCondLst>
                                        </p:cTn>
                                        <p:tgtEl>
                                          <p:spTgt spid="11">
                                            <p:txEl>
                                              <p:pRg st="3" end="3"/>
                                            </p:txEl>
                                          </p:spTgt>
                                        </p:tgtEl>
                                        <p:attrNameLst>
                                          <p:attrName>style.visibility</p:attrName>
                                        </p:attrNameLst>
                                      </p:cBhvr>
                                      <p:to>
                                        <p:strVal val="visible"/>
                                      </p:to>
                                    </p:set>
                                    <p:animEffect transition="in" filter="wipe(down)">
                                      <p:cBhvr>
                                        <p:cTn id="443" dur="500"/>
                                        <p:tgtEl>
                                          <p:spTgt spid="11">
                                            <p:txEl>
                                              <p:pRg st="3" end="3"/>
                                            </p:txEl>
                                          </p:spTgt>
                                        </p:tgtEl>
                                      </p:cBhvr>
                                    </p:animEffect>
                                  </p:childTnLst>
                                </p:cTn>
                              </p:par>
                              <p:par>
                                <p:cTn id="444" presetID="22" presetClass="entr" presetSubtype="4" fill="hold" grpId="0" nodeType="withEffect">
                                  <p:stCondLst>
                                    <p:cond delay="0"/>
                                  </p:stCondLst>
                                  <p:childTnLst>
                                    <p:set>
                                      <p:cBhvr>
                                        <p:cTn id="445" dur="1" fill="hold">
                                          <p:stCondLst>
                                            <p:cond delay="0"/>
                                          </p:stCondLst>
                                        </p:cTn>
                                        <p:tgtEl>
                                          <p:spTgt spid="11">
                                            <p:txEl>
                                              <p:pRg st="4" end="4"/>
                                            </p:txEl>
                                          </p:spTgt>
                                        </p:tgtEl>
                                        <p:attrNameLst>
                                          <p:attrName>style.visibility</p:attrName>
                                        </p:attrNameLst>
                                      </p:cBhvr>
                                      <p:to>
                                        <p:strVal val="visible"/>
                                      </p:to>
                                    </p:set>
                                    <p:animEffect transition="in" filter="wipe(down)">
                                      <p:cBhvr>
                                        <p:cTn id="446" dur="500"/>
                                        <p:tgtEl>
                                          <p:spTgt spid="11">
                                            <p:txEl>
                                              <p:pRg st="4" end="4"/>
                                            </p:txEl>
                                          </p:spTgt>
                                        </p:tgtEl>
                                      </p:cBhvr>
                                    </p:animEffect>
                                  </p:childTnLst>
                                </p:cTn>
                              </p:par>
                              <p:par>
                                <p:cTn id="447" presetID="22" presetClass="entr" presetSubtype="4" fill="hold" grpId="0" nodeType="withEffect">
                                  <p:stCondLst>
                                    <p:cond delay="0"/>
                                  </p:stCondLst>
                                  <p:childTnLst>
                                    <p:set>
                                      <p:cBhvr>
                                        <p:cTn id="448" dur="1" fill="hold">
                                          <p:stCondLst>
                                            <p:cond delay="0"/>
                                          </p:stCondLst>
                                        </p:cTn>
                                        <p:tgtEl>
                                          <p:spTgt spid="11">
                                            <p:txEl>
                                              <p:pRg st="5" end="5"/>
                                            </p:txEl>
                                          </p:spTgt>
                                        </p:tgtEl>
                                        <p:attrNameLst>
                                          <p:attrName>style.visibility</p:attrName>
                                        </p:attrNameLst>
                                      </p:cBhvr>
                                      <p:to>
                                        <p:strVal val="visible"/>
                                      </p:to>
                                    </p:set>
                                    <p:animEffect transition="in" filter="wipe(down)">
                                      <p:cBhvr>
                                        <p:cTn id="449" dur="500"/>
                                        <p:tgtEl>
                                          <p:spTgt spid="11">
                                            <p:txEl>
                                              <p:pRg st="5" end="5"/>
                                            </p:txEl>
                                          </p:spTgt>
                                        </p:tgtEl>
                                      </p:cBhvr>
                                    </p:animEffect>
                                  </p:childTnLst>
                                </p:cTn>
                              </p:par>
                              <p:par>
                                <p:cTn id="450" presetID="22" presetClass="entr" presetSubtype="4" fill="hold" grpId="0" nodeType="withEffect">
                                  <p:stCondLst>
                                    <p:cond delay="0"/>
                                  </p:stCondLst>
                                  <p:childTnLst>
                                    <p:set>
                                      <p:cBhvr>
                                        <p:cTn id="451" dur="1" fill="hold">
                                          <p:stCondLst>
                                            <p:cond delay="0"/>
                                          </p:stCondLst>
                                        </p:cTn>
                                        <p:tgtEl>
                                          <p:spTgt spid="11">
                                            <p:txEl>
                                              <p:pRg st="6" end="6"/>
                                            </p:txEl>
                                          </p:spTgt>
                                        </p:tgtEl>
                                        <p:attrNameLst>
                                          <p:attrName>style.visibility</p:attrName>
                                        </p:attrNameLst>
                                      </p:cBhvr>
                                      <p:to>
                                        <p:strVal val="visible"/>
                                      </p:to>
                                    </p:set>
                                    <p:animEffect transition="in" filter="wipe(down)">
                                      <p:cBhvr>
                                        <p:cTn id="452" dur="500"/>
                                        <p:tgtEl>
                                          <p:spTgt spid="11">
                                            <p:txEl>
                                              <p:pRg st="6" end="6"/>
                                            </p:txEl>
                                          </p:spTgt>
                                        </p:tgtEl>
                                      </p:cBhvr>
                                    </p:animEffect>
                                  </p:childTnLst>
                                </p:cTn>
                              </p:par>
                              <p:par>
                                <p:cTn id="453" presetID="22" presetClass="entr" presetSubtype="4" fill="hold" grpId="0" nodeType="withEffect">
                                  <p:stCondLst>
                                    <p:cond delay="0"/>
                                  </p:stCondLst>
                                  <p:childTnLst>
                                    <p:set>
                                      <p:cBhvr>
                                        <p:cTn id="454" dur="1" fill="hold">
                                          <p:stCondLst>
                                            <p:cond delay="0"/>
                                          </p:stCondLst>
                                        </p:cTn>
                                        <p:tgtEl>
                                          <p:spTgt spid="11">
                                            <p:txEl>
                                              <p:pRg st="7" end="7"/>
                                            </p:txEl>
                                          </p:spTgt>
                                        </p:tgtEl>
                                        <p:attrNameLst>
                                          <p:attrName>style.visibility</p:attrName>
                                        </p:attrNameLst>
                                      </p:cBhvr>
                                      <p:to>
                                        <p:strVal val="visible"/>
                                      </p:to>
                                    </p:set>
                                    <p:animEffect transition="in" filter="wipe(down)">
                                      <p:cBhvr>
                                        <p:cTn id="455" dur="500"/>
                                        <p:tgtEl>
                                          <p:spTgt spid="11">
                                            <p:txEl>
                                              <p:pRg st="7" end="7"/>
                                            </p:txEl>
                                          </p:spTgt>
                                        </p:tgtEl>
                                      </p:cBhvr>
                                    </p:animEffect>
                                  </p:childTnLst>
                                </p:cTn>
                              </p:par>
                              <p:par>
                                <p:cTn id="456" presetID="22" presetClass="entr" presetSubtype="4" fill="hold" grpId="0" nodeType="withEffect">
                                  <p:stCondLst>
                                    <p:cond delay="0"/>
                                  </p:stCondLst>
                                  <p:childTnLst>
                                    <p:set>
                                      <p:cBhvr>
                                        <p:cTn id="457" dur="1" fill="hold">
                                          <p:stCondLst>
                                            <p:cond delay="0"/>
                                          </p:stCondLst>
                                        </p:cTn>
                                        <p:tgtEl>
                                          <p:spTgt spid="11">
                                            <p:txEl>
                                              <p:pRg st="8" end="8"/>
                                            </p:txEl>
                                          </p:spTgt>
                                        </p:tgtEl>
                                        <p:attrNameLst>
                                          <p:attrName>style.visibility</p:attrName>
                                        </p:attrNameLst>
                                      </p:cBhvr>
                                      <p:to>
                                        <p:strVal val="visible"/>
                                      </p:to>
                                    </p:set>
                                    <p:animEffect transition="in" filter="wipe(down)">
                                      <p:cBhvr>
                                        <p:cTn id="458" dur="500"/>
                                        <p:tgtEl>
                                          <p:spTgt spid="11">
                                            <p:txEl>
                                              <p:pRg st="8" end="8"/>
                                            </p:txEl>
                                          </p:spTgt>
                                        </p:tgtEl>
                                      </p:cBhvr>
                                    </p:animEffect>
                                  </p:childTnLst>
                                </p:cTn>
                              </p:par>
                              <p:par>
                                <p:cTn id="459" presetID="22" presetClass="entr" presetSubtype="4" fill="hold" grpId="0" nodeType="withEffect">
                                  <p:stCondLst>
                                    <p:cond delay="0"/>
                                  </p:stCondLst>
                                  <p:childTnLst>
                                    <p:set>
                                      <p:cBhvr>
                                        <p:cTn id="460" dur="1" fill="hold">
                                          <p:stCondLst>
                                            <p:cond delay="0"/>
                                          </p:stCondLst>
                                        </p:cTn>
                                        <p:tgtEl>
                                          <p:spTgt spid="11">
                                            <p:txEl>
                                              <p:pRg st="9" end="9"/>
                                            </p:txEl>
                                          </p:spTgt>
                                        </p:tgtEl>
                                        <p:attrNameLst>
                                          <p:attrName>style.visibility</p:attrName>
                                        </p:attrNameLst>
                                      </p:cBhvr>
                                      <p:to>
                                        <p:strVal val="visible"/>
                                      </p:to>
                                    </p:set>
                                    <p:animEffect transition="in" filter="wipe(down)">
                                      <p:cBhvr>
                                        <p:cTn id="461" dur="500"/>
                                        <p:tgtEl>
                                          <p:spTgt spid="11">
                                            <p:txEl>
                                              <p:pRg st="9" end="9"/>
                                            </p:txEl>
                                          </p:spTgt>
                                        </p:tgtEl>
                                      </p:cBhvr>
                                    </p:animEffect>
                                  </p:childTnLst>
                                </p:cTn>
                              </p:par>
                              <p:par>
                                <p:cTn id="462" presetID="22" presetClass="entr" presetSubtype="4" fill="hold" grpId="0" nodeType="withEffect">
                                  <p:stCondLst>
                                    <p:cond delay="0"/>
                                  </p:stCondLst>
                                  <p:childTnLst>
                                    <p:set>
                                      <p:cBhvr>
                                        <p:cTn id="463" dur="1" fill="hold">
                                          <p:stCondLst>
                                            <p:cond delay="0"/>
                                          </p:stCondLst>
                                        </p:cTn>
                                        <p:tgtEl>
                                          <p:spTgt spid="11">
                                            <p:txEl>
                                              <p:pRg st="10" end="10"/>
                                            </p:txEl>
                                          </p:spTgt>
                                        </p:tgtEl>
                                        <p:attrNameLst>
                                          <p:attrName>style.visibility</p:attrName>
                                        </p:attrNameLst>
                                      </p:cBhvr>
                                      <p:to>
                                        <p:strVal val="visible"/>
                                      </p:to>
                                    </p:set>
                                    <p:animEffect transition="in" filter="wipe(down)">
                                      <p:cBhvr>
                                        <p:cTn id="464" dur="500"/>
                                        <p:tgtEl>
                                          <p:spTgt spid="11">
                                            <p:txEl>
                                              <p:pRg st="10" end="10"/>
                                            </p:txEl>
                                          </p:spTgt>
                                        </p:tgtEl>
                                      </p:cBhvr>
                                    </p:animEffect>
                                  </p:childTnLst>
                                </p:cTn>
                              </p:par>
                              <p:par>
                                <p:cTn id="465" presetID="22" presetClass="entr" presetSubtype="4" fill="hold" grpId="0" nodeType="withEffect">
                                  <p:stCondLst>
                                    <p:cond delay="0"/>
                                  </p:stCondLst>
                                  <p:childTnLst>
                                    <p:set>
                                      <p:cBhvr>
                                        <p:cTn id="466" dur="1" fill="hold">
                                          <p:stCondLst>
                                            <p:cond delay="0"/>
                                          </p:stCondLst>
                                        </p:cTn>
                                        <p:tgtEl>
                                          <p:spTgt spid="11">
                                            <p:txEl>
                                              <p:pRg st="11" end="11"/>
                                            </p:txEl>
                                          </p:spTgt>
                                        </p:tgtEl>
                                        <p:attrNameLst>
                                          <p:attrName>style.visibility</p:attrName>
                                        </p:attrNameLst>
                                      </p:cBhvr>
                                      <p:to>
                                        <p:strVal val="visible"/>
                                      </p:to>
                                    </p:set>
                                    <p:animEffect transition="in" filter="wipe(down)">
                                      <p:cBhvr>
                                        <p:cTn id="467" dur="500"/>
                                        <p:tgtEl>
                                          <p:spTgt spid="11">
                                            <p:txEl>
                                              <p:pRg st="11" end="11"/>
                                            </p:txEl>
                                          </p:spTgt>
                                        </p:tgtEl>
                                      </p:cBhvr>
                                    </p:animEffect>
                                  </p:childTnLst>
                                </p:cTn>
                              </p:par>
                              <p:par>
                                <p:cTn id="468" presetID="22" presetClass="entr" presetSubtype="4" fill="hold" grpId="0" nodeType="withEffect">
                                  <p:stCondLst>
                                    <p:cond delay="0"/>
                                  </p:stCondLst>
                                  <p:childTnLst>
                                    <p:set>
                                      <p:cBhvr>
                                        <p:cTn id="469" dur="1" fill="hold">
                                          <p:stCondLst>
                                            <p:cond delay="0"/>
                                          </p:stCondLst>
                                        </p:cTn>
                                        <p:tgtEl>
                                          <p:spTgt spid="11">
                                            <p:txEl>
                                              <p:pRg st="12" end="12"/>
                                            </p:txEl>
                                          </p:spTgt>
                                        </p:tgtEl>
                                        <p:attrNameLst>
                                          <p:attrName>style.visibility</p:attrName>
                                        </p:attrNameLst>
                                      </p:cBhvr>
                                      <p:to>
                                        <p:strVal val="visible"/>
                                      </p:to>
                                    </p:set>
                                    <p:animEffect transition="in" filter="wipe(down)">
                                      <p:cBhvr>
                                        <p:cTn id="470" dur="500"/>
                                        <p:tgtEl>
                                          <p:spTgt spid="11">
                                            <p:txEl>
                                              <p:pRg st="12" end="12"/>
                                            </p:txEl>
                                          </p:spTgt>
                                        </p:tgtEl>
                                      </p:cBhvr>
                                    </p:animEffect>
                                  </p:childTnLst>
                                </p:cTn>
                              </p:par>
                              <p:par>
                                <p:cTn id="471" presetID="22" presetClass="entr" presetSubtype="4" fill="hold" grpId="0" nodeType="withEffect">
                                  <p:stCondLst>
                                    <p:cond delay="0"/>
                                  </p:stCondLst>
                                  <p:childTnLst>
                                    <p:set>
                                      <p:cBhvr>
                                        <p:cTn id="472" dur="1" fill="hold">
                                          <p:stCondLst>
                                            <p:cond delay="0"/>
                                          </p:stCondLst>
                                        </p:cTn>
                                        <p:tgtEl>
                                          <p:spTgt spid="11">
                                            <p:txEl>
                                              <p:pRg st="13" end="13"/>
                                            </p:txEl>
                                          </p:spTgt>
                                        </p:tgtEl>
                                        <p:attrNameLst>
                                          <p:attrName>style.visibility</p:attrName>
                                        </p:attrNameLst>
                                      </p:cBhvr>
                                      <p:to>
                                        <p:strVal val="visible"/>
                                      </p:to>
                                    </p:set>
                                    <p:animEffect transition="in" filter="wipe(down)">
                                      <p:cBhvr>
                                        <p:cTn id="473" dur="500"/>
                                        <p:tgtEl>
                                          <p:spTgt spid="11">
                                            <p:txEl>
                                              <p:pRg st="13" end="13"/>
                                            </p:txEl>
                                          </p:spTgt>
                                        </p:tgtEl>
                                      </p:cBhvr>
                                    </p:animEffect>
                                  </p:childTnLst>
                                </p:cTn>
                              </p:par>
                              <p:par>
                                <p:cTn id="474" presetID="22" presetClass="entr" presetSubtype="4" fill="hold" grpId="0" nodeType="withEffect">
                                  <p:stCondLst>
                                    <p:cond delay="0"/>
                                  </p:stCondLst>
                                  <p:childTnLst>
                                    <p:set>
                                      <p:cBhvr>
                                        <p:cTn id="475" dur="1" fill="hold">
                                          <p:stCondLst>
                                            <p:cond delay="0"/>
                                          </p:stCondLst>
                                        </p:cTn>
                                        <p:tgtEl>
                                          <p:spTgt spid="11">
                                            <p:txEl>
                                              <p:pRg st="14" end="14"/>
                                            </p:txEl>
                                          </p:spTgt>
                                        </p:tgtEl>
                                        <p:attrNameLst>
                                          <p:attrName>style.visibility</p:attrName>
                                        </p:attrNameLst>
                                      </p:cBhvr>
                                      <p:to>
                                        <p:strVal val="visible"/>
                                      </p:to>
                                    </p:set>
                                    <p:animEffect transition="in" filter="wipe(down)">
                                      <p:cBhvr>
                                        <p:cTn id="476" dur="500"/>
                                        <p:tgtEl>
                                          <p:spTgt spid="11">
                                            <p:txEl>
                                              <p:pRg st="14" end="14"/>
                                            </p:txEl>
                                          </p:spTgt>
                                        </p:tgtEl>
                                      </p:cBhvr>
                                    </p:animEffect>
                                  </p:childTnLst>
                                </p:cTn>
                              </p:par>
                              <p:par>
                                <p:cTn id="477" presetID="22" presetClass="entr" presetSubtype="4" fill="hold" grpId="0" nodeType="withEffect">
                                  <p:stCondLst>
                                    <p:cond delay="0"/>
                                  </p:stCondLst>
                                  <p:childTnLst>
                                    <p:set>
                                      <p:cBhvr>
                                        <p:cTn id="478" dur="1" fill="hold">
                                          <p:stCondLst>
                                            <p:cond delay="0"/>
                                          </p:stCondLst>
                                        </p:cTn>
                                        <p:tgtEl>
                                          <p:spTgt spid="11">
                                            <p:txEl>
                                              <p:pRg st="15" end="15"/>
                                            </p:txEl>
                                          </p:spTgt>
                                        </p:tgtEl>
                                        <p:attrNameLst>
                                          <p:attrName>style.visibility</p:attrName>
                                        </p:attrNameLst>
                                      </p:cBhvr>
                                      <p:to>
                                        <p:strVal val="visible"/>
                                      </p:to>
                                    </p:set>
                                    <p:animEffect transition="in" filter="wipe(down)">
                                      <p:cBhvr>
                                        <p:cTn id="479" dur="500"/>
                                        <p:tgtEl>
                                          <p:spTgt spid="11">
                                            <p:txEl>
                                              <p:pRg st="15" end="15"/>
                                            </p:txEl>
                                          </p:spTgt>
                                        </p:tgtEl>
                                      </p:cBhvr>
                                    </p:animEffect>
                                  </p:childTnLst>
                                </p:cTn>
                              </p:par>
                              <p:par>
                                <p:cTn id="480" presetID="22" presetClass="entr" presetSubtype="4" fill="hold" grpId="0" nodeType="withEffect">
                                  <p:stCondLst>
                                    <p:cond delay="0"/>
                                  </p:stCondLst>
                                  <p:childTnLst>
                                    <p:set>
                                      <p:cBhvr>
                                        <p:cTn id="481" dur="1" fill="hold">
                                          <p:stCondLst>
                                            <p:cond delay="0"/>
                                          </p:stCondLst>
                                        </p:cTn>
                                        <p:tgtEl>
                                          <p:spTgt spid="11">
                                            <p:txEl>
                                              <p:pRg st="16" end="16"/>
                                            </p:txEl>
                                          </p:spTgt>
                                        </p:tgtEl>
                                        <p:attrNameLst>
                                          <p:attrName>style.visibility</p:attrName>
                                        </p:attrNameLst>
                                      </p:cBhvr>
                                      <p:to>
                                        <p:strVal val="visible"/>
                                      </p:to>
                                    </p:set>
                                    <p:animEffect transition="in" filter="wipe(down)">
                                      <p:cBhvr>
                                        <p:cTn id="482" dur="500"/>
                                        <p:tgtEl>
                                          <p:spTgt spid="11">
                                            <p:txEl>
                                              <p:pRg st="16" end="16"/>
                                            </p:txEl>
                                          </p:spTgt>
                                        </p:tgtEl>
                                      </p:cBhvr>
                                    </p:animEffect>
                                  </p:childTnLst>
                                </p:cTn>
                              </p:par>
                              <p:par>
                                <p:cTn id="483" presetID="22" presetClass="entr" presetSubtype="4" fill="hold" grpId="0" nodeType="withEffect">
                                  <p:stCondLst>
                                    <p:cond delay="0"/>
                                  </p:stCondLst>
                                  <p:childTnLst>
                                    <p:set>
                                      <p:cBhvr>
                                        <p:cTn id="484" dur="1" fill="hold">
                                          <p:stCondLst>
                                            <p:cond delay="0"/>
                                          </p:stCondLst>
                                        </p:cTn>
                                        <p:tgtEl>
                                          <p:spTgt spid="11">
                                            <p:txEl>
                                              <p:pRg st="17" end="17"/>
                                            </p:txEl>
                                          </p:spTgt>
                                        </p:tgtEl>
                                        <p:attrNameLst>
                                          <p:attrName>style.visibility</p:attrName>
                                        </p:attrNameLst>
                                      </p:cBhvr>
                                      <p:to>
                                        <p:strVal val="visible"/>
                                      </p:to>
                                    </p:set>
                                    <p:animEffect transition="in" filter="wipe(down)">
                                      <p:cBhvr>
                                        <p:cTn id="485" dur="500"/>
                                        <p:tgtEl>
                                          <p:spTgt spid="11">
                                            <p:txEl>
                                              <p:pRg st="17" end="17"/>
                                            </p:txEl>
                                          </p:spTgt>
                                        </p:tgtEl>
                                      </p:cBhvr>
                                    </p:animEffect>
                                  </p:childTnLst>
                                </p:cTn>
                              </p:par>
                              <p:par>
                                <p:cTn id="486" presetID="22" presetClass="entr" presetSubtype="4" fill="hold" grpId="0" nodeType="withEffect">
                                  <p:stCondLst>
                                    <p:cond delay="0"/>
                                  </p:stCondLst>
                                  <p:childTnLst>
                                    <p:set>
                                      <p:cBhvr>
                                        <p:cTn id="487" dur="1" fill="hold">
                                          <p:stCondLst>
                                            <p:cond delay="0"/>
                                          </p:stCondLst>
                                        </p:cTn>
                                        <p:tgtEl>
                                          <p:spTgt spid="11">
                                            <p:txEl>
                                              <p:pRg st="18" end="18"/>
                                            </p:txEl>
                                          </p:spTgt>
                                        </p:tgtEl>
                                        <p:attrNameLst>
                                          <p:attrName>style.visibility</p:attrName>
                                        </p:attrNameLst>
                                      </p:cBhvr>
                                      <p:to>
                                        <p:strVal val="visible"/>
                                      </p:to>
                                    </p:set>
                                    <p:animEffect transition="in" filter="wipe(down)">
                                      <p:cBhvr>
                                        <p:cTn id="488" dur="500"/>
                                        <p:tgtEl>
                                          <p:spTgt spid="11">
                                            <p:txEl>
                                              <p:pRg st="18" end="18"/>
                                            </p:txEl>
                                          </p:spTgt>
                                        </p:tgtEl>
                                      </p:cBhvr>
                                    </p:animEffect>
                                  </p:childTnLst>
                                </p:cTn>
                              </p:par>
                              <p:par>
                                <p:cTn id="489" presetID="22" presetClass="entr" presetSubtype="4" fill="hold" grpId="0" nodeType="withEffect">
                                  <p:stCondLst>
                                    <p:cond delay="0"/>
                                  </p:stCondLst>
                                  <p:childTnLst>
                                    <p:set>
                                      <p:cBhvr>
                                        <p:cTn id="490" dur="1" fill="hold">
                                          <p:stCondLst>
                                            <p:cond delay="0"/>
                                          </p:stCondLst>
                                        </p:cTn>
                                        <p:tgtEl>
                                          <p:spTgt spid="11">
                                            <p:txEl>
                                              <p:pRg st="19" end="19"/>
                                            </p:txEl>
                                          </p:spTgt>
                                        </p:tgtEl>
                                        <p:attrNameLst>
                                          <p:attrName>style.visibility</p:attrName>
                                        </p:attrNameLst>
                                      </p:cBhvr>
                                      <p:to>
                                        <p:strVal val="visible"/>
                                      </p:to>
                                    </p:set>
                                    <p:animEffect transition="in" filter="wipe(down)">
                                      <p:cBhvr>
                                        <p:cTn id="491" dur="500"/>
                                        <p:tgtEl>
                                          <p:spTgt spid="11">
                                            <p:txEl>
                                              <p:pRg st="19" end="19"/>
                                            </p:txEl>
                                          </p:spTgt>
                                        </p:tgtEl>
                                      </p:cBhvr>
                                    </p:animEffect>
                                  </p:childTnLst>
                                </p:cTn>
                              </p:par>
                              <p:par>
                                <p:cTn id="492" presetID="22" presetClass="entr" presetSubtype="4" fill="hold" grpId="0" nodeType="withEffect">
                                  <p:stCondLst>
                                    <p:cond delay="0"/>
                                  </p:stCondLst>
                                  <p:childTnLst>
                                    <p:set>
                                      <p:cBhvr>
                                        <p:cTn id="493" dur="1" fill="hold">
                                          <p:stCondLst>
                                            <p:cond delay="0"/>
                                          </p:stCondLst>
                                        </p:cTn>
                                        <p:tgtEl>
                                          <p:spTgt spid="11">
                                            <p:txEl>
                                              <p:pRg st="20" end="20"/>
                                            </p:txEl>
                                          </p:spTgt>
                                        </p:tgtEl>
                                        <p:attrNameLst>
                                          <p:attrName>style.visibility</p:attrName>
                                        </p:attrNameLst>
                                      </p:cBhvr>
                                      <p:to>
                                        <p:strVal val="visible"/>
                                      </p:to>
                                    </p:set>
                                    <p:animEffect transition="in" filter="wipe(down)">
                                      <p:cBhvr>
                                        <p:cTn id="494" dur="500"/>
                                        <p:tgtEl>
                                          <p:spTgt spid="11">
                                            <p:txEl>
                                              <p:pRg st="20" end="20"/>
                                            </p:txEl>
                                          </p:spTgt>
                                        </p:tgtEl>
                                      </p:cBhvr>
                                    </p:animEffect>
                                  </p:childTnLst>
                                </p:cTn>
                              </p:par>
                              <p:par>
                                <p:cTn id="495" presetID="22" presetClass="entr" presetSubtype="4" fill="hold" grpId="0" nodeType="withEffect">
                                  <p:stCondLst>
                                    <p:cond delay="0"/>
                                  </p:stCondLst>
                                  <p:childTnLst>
                                    <p:set>
                                      <p:cBhvr>
                                        <p:cTn id="496" dur="1" fill="hold">
                                          <p:stCondLst>
                                            <p:cond delay="0"/>
                                          </p:stCondLst>
                                        </p:cTn>
                                        <p:tgtEl>
                                          <p:spTgt spid="11">
                                            <p:txEl>
                                              <p:pRg st="21" end="21"/>
                                            </p:txEl>
                                          </p:spTgt>
                                        </p:tgtEl>
                                        <p:attrNameLst>
                                          <p:attrName>style.visibility</p:attrName>
                                        </p:attrNameLst>
                                      </p:cBhvr>
                                      <p:to>
                                        <p:strVal val="visible"/>
                                      </p:to>
                                    </p:set>
                                    <p:animEffect transition="in" filter="wipe(down)">
                                      <p:cBhvr>
                                        <p:cTn id="497" dur="500"/>
                                        <p:tgtEl>
                                          <p:spTgt spid="11">
                                            <p:txEl>
                                              <p:pRg st="21" end="21"/>
                                            </p:txEl>
                                          </p:spTgt>
                                        </p:tgtEl>
                                      </p:cBhvr>
                                    </p:animEffect>
                                  </p:childTnLst>
                                </p:cTn>
                              </p:par>
                              <p:par>
                                <p:cTn id="498" presetID="22" presetClass="entr" presetSubtype="4" fill="hold" grpId="0" nodeType="withEffect">
                                  <p:stCondLst>
                                    <p:cond delay="0"/>
                                  </p:stCondLst>
                                  <p:childTnLst>
                                    <p:set>
                                      <p:cBhvr>
                                        <p:cTn id="499" dur="1" fill="hold">
                                          <p:stCondLst>
                                            <p:cond delay="0"/>
                                          </p:stCondLst>
                                        </p:cTn>
                                        <p:tgtEl>
                                          <p:spTgt spid="12">
                                            <p:bg/>
                                          </p:spTgt>
                                        </p:tgtEl>
                                        <p:attrNameLst>
                                          <p:attrName>style.visibility</p:attrName>
                                        </p:attrNameLst>
                                      </p:cBhvr>
                                      <p:to>
                                        <p:strVal val="visible"/>
                                      </p:to>
                                    </p:set>
                                    <p:animEffect transition="in" filter="wipe(down)">
                                      <p:cBhvr>
                                        <p:cTn id="500" dur="500"/>
                                        <p:tgtEl>
                                          <p:spTgt spid="12">
                                            <p:bg/>
                                          </p:spTgt>
                                        </p:tgtEl>
                                      </p:cBhvr>
                                    </p:animEffect>
                                  </p:childTnLst>
                                </p:cTn>
                              </p:par>
                              <p:par>
                                <p:cTn id="501" presetID="22" presetClass="entr" presetSubtype="4" fill="hold" grpId="0" nodeType="withEffect">
                                  <p:stCondLst>
                                    <p:cond delay="0"/>
                                  </p:stCondLst>
                                  <p:childTnLst>
                                    <p:set>
                                      <p:cBhvr>
                                        <p:cTn id="502" dur="1" fill="hold">
                                          <p:stCondLst>
                                            <p:cond delay="0"/>
                                          </p:stCondLst>
                                        </p:cTn>
                                        <p:tgtEl>
                                          <p:spTgt spid="12">
                                            <p:txEl>
                                              <p:pRg st="0" end="0"/>
                                            </p:txEl>
                                          </p:spTgt>
                                        </p:tgtEl>
                                        <p:attrNameLst>
                                          <p:attrName>style.visibility</p:attrName>
                                        </p:attrNameLst>
                                      </p:cBhvr>
                                      <p:to>
                                        <p:strVal val="visible"/>
                                      </p:to>
                                    </p:set>
                                    <p:animEffect transition="in" filter="wipe(down)">
                                      <p:cBhvr>
                                        <p:cTn id="503" dur="500"/>
                                        <p:tgtEl>
                                          <p:spTgt spid="12">
                                            <p:txEl>
                                              <p:pRg st="0" end="0"/>
                                            </p:txEl>
                                          </p:spTgt>
                                        </p:tgtEl>
                                      </p:cBhvr>
                                    </p:animEffect>
                                  </p:childTnLst>
                                </p:cTn>
                              </p:par>
                              <p:par>
                                <p:cTn id="504" presetID="22" presetClass="entr" presetSubtype="4" fill="hold" grpId="0" nodeType="withEffect">
                                  <p:stCondLst>
                                    <p:cond delay="0"/>
                                  </p:stCondLst>
                                  <p:childTnLst>
                                    <p:set>
                                      <p:cBhvr>
                                        <p:cTn id="505" dur="1" fill="hold">
                                          <p:stCondLst>
                                            <p:cond delay="0"/>
                                          </p:stCondLst>
                                        </p:cTn>
                                        <p:tgtEl>
                                          <p:spTgt spid="12">
                                            <p:txEl>
                                              <p:pRg st="2" end="2"/>
                                            </p:txEl>
                                          </p:spTgt>
                                        </p:tgtEl>
                                        <p:attrNameLst>
                                          <p:attrName>style.visibility</p:attrName>
                                        </p:attrNameLst>
                                      </p:cBhvr>
                                      <p:to>
                                        <p:strVal val="visible"/>
                                      </p:to>
                                    </p:set>
                                    <p:animEffect transition="in" filter="wipe(down)">
                                      <p:cBhvr>
                                        <p:cTn id="506" dur="500"/>
                                        <p:tgtEl>
                                          <p:spTgt spid="12">
                                            <p:txEl>
                                              <p:pRg st="2" end="2"/>
                                            </p:txEl>
                                          </p:spTgt>
                                        </p:tgtEl>
                                      </p:cBhvr>
                                    </p:animEffect>
                                  </p:childTnLst>
                                </p:cTn>
                              </p:par>
                              <p:par>
                                <p:cTn id="507" presetID="22" presetClass="entr" presetSubtype="4" fill="hold" grpId="0" nodeType="withEffect">
                                  <p:stCondLst>
                                    <p:cond delay="0"/>
                                  </p:stCondLst>
                                  <p:childTnLst>
                                    <p:set>
                                      <p:cBhvr>
                                        <p:cTn id="508" dur="1" fill="hold">
                                          <p:stCondLst>
                                            <p:cond delay="0"/>
                                          </p:stCondLst>
                                        </p:cTn>
                                        <p:tgtEl>
                                          <p:spTgt spid="12">
                                            <p:txEl>
                                              <p:pRg st="3" end="3"/>
                                            </p:txEl>
                                          </p:spTgt>
                                        </p:tgtEl>
                                        <p:attrNameLst>
                                          <p:attrName>style.visibility</p:attrName>
                                        </p:attrNameLst>
                                      </p:cBhvr>
                                      <p:to>
                                        <p:strVal val="visible"/>
                                      </p:to>
                                    </p:set>
                                    <p:animEffect transition="in" filter="wipe(down)">
                                      <p:cBhvr>
                                        <p:cTn id="509" dur="500"/>
                                        <p:tgtEl>
                                          <p:spTgt spid="12">
                                            <p:txEl>
                                              <p:pRg st="3" end="3"/>
                                            </p:txEl>
                                          </p:spTgt>
                                        </p:tgtEl>
                                      </p:cBhvr>
                                    </p:animEffect>
                                  </p:childTnLst>
                                </p:cTn>
                              </p:par>
                              <p:par>
                                <p:cTn id="510" presetID="22" presetClass="entr" presetSubtype="4" fill="hold" grpId="0" nodeType="withEffect">
                                  <p:stCondLst>
                                    <p:cond delay="0"/>
                                  </p:stCondLst>
                                  <p:childTnLst>
                                    <p:set>
                                      <p:cBhvr>
                                        <p:cTn id="511" dur="1" fill="hold">
                                          <p:stCondLst>
                                            <p:cond delay="0"/>
                                          </p:stCondLst>
                                        </p:cTn>
                                        <p:tgtEl>
                                          <p:spTgt spid="12">
                                            <p:txEl>
                                              <p:pRg st="4" end="4"/>
                                            </p:txEl>
                                          </p:spTgt>
                                        </p:tgtEl>
                                        <p:attrNameLst>
                                          <p:attrName>style.visibility</p:attrName>
                                        </p:attrNameLst>
                                      </p:cBhvr>
                                      <p:to>
                                        <p:strVal val="visible"/>
                                      </p:to>
                                    </p:set>
                                    <p:animEffect transition="in" filter="wipe(down)">
                                      <p:cBhvr>
                                        <p:cTn id="512" dur="500"/>
                                        <p:tgtEl>
                                          <p:spTgt spid="12">
                                            <p:txEl>
                                              <p:pRg st="4" end="4"/>
                                            </p:txEl>
                                          </p:spTgt>
                                        </p:tgtEl>
                                      </p:cBhvr>
                                    </p:animEffect>
                                  </p:childTnLst>
                                </p:cTn>
                              </p:par>
                              <p:par>
                                <p:cTn id="513" presetID="22" presetClass="entr" presetSubtype="4" fill="hold" grpId="0" nodeType="withEffect">
                                  <p:stCondLst>
                                    <p:cond delay="0"/>
                                  </p:stCondLst>
                                  <p:childTnLst>
                                    <p:set>
                                      <p:cBhvr>
                                        <p:cTn id="514" dur="1" fill="hold">
                                          <p:stCondLst>
                                            <p:cond delay="0"/>
                                          </p:stCondLst>
                                        </p:cTn>
                                        <p:tgtEl>
                                          <p:spTgt spid="12">
                                            <p:txEl>
                                              <p:pRg st="5" end="5"/>
                                            </p:txEl>
                                          </p:spTgt>
                                        </p:tgtEl>
                                        <p:attrNameLst>
                                          <p:attrName>style.visibility</p:attrName>
                                        </p:attrNameLst>
                                      </p:cBhvr>
                                      <p:to>
                                        <p:strVal val="visible"/>
                                      </p:to>
                                    </p:set>
                                    <p:animEffect transition="in" filter="wipe(down)">
                                      <p:cBhvr>
                                        <p:cTn id="515" dur="500"/>
                                        <p:tgtEl>
                                          <p:spTgt spid="12">
                                            <p:txEl>
                                              <p:pRg st="5" end="5"/>
                                            </p:txEl>
                                          </p:spTgt>
                                        </p:tgtEl>
                                      </p:cBhvr>
                                    </p:animEffect>
                                  </p:childTnLst>
                                </p:cTn>
                              </p:par>
                              <p:par>
                                <p:cTn id="516" presetID="22" presetClass="entr" presetSubtype="4" fill="hold" grpId="0" nodeType="withEffect">
                                  <p:stCondLst>
                                    <p:cond delay="0"/>
                                  </p:stCondLst>
                                  <p:childTnLst>
                                    <p:set>
                                      <p:cBhvr>
                                        <p:cTn id="517" dur="1" fill="hold">
                                          <p:stCondLst>
                                            <p:cond delay="0"/>
                                          </p:stCondLst>
                                        </p:cTn>
                                        <p:tgtEl>
                                          <p:spTgt spid="12">
                                            <p:txEl>
                                              <p:pRg st="6" end="6"/>
                                            </p:txEl>
                                          </p:spTgt>
                                        </p:tgtEl>
                                        <p:attrNameLst>
                                          <p:attrName>style.visibility</p:attrName>
                                        </p:attrNameLst>
                                      </p:cBhvr>
                                      <p:to>
                                        <p:strVal val="visible"/>
                                      </p:to>
                                    </p:set>
                                    <p:animEffect transition="in" filter="wipe(down)">
                                      <p:cBhvr>
                                        <p:cTn id="518" dur="500"/>
                                        <p:tgtEl>
                                          <p:spTgt spid="12">
                                            <p:txEl>
                                              <p:pRg st="6" end="6"/>
                                            </p:txEl>
                                          </p:spTgt>
                                        </p:tgtEl>
                                      </p:cBhvr>
                                    </p:animEffect>
                                  </p:childTnLst>
                                </p:cTn>
                              </p:par>
                              <p:par>
                                <p:cTn id="519" presetID="22" presetClass="entr" presetSubtype="4" fill="hold" grpId="0" nodeType="withEffect">
                                  <p:stCondLst>
                                    <p:cond delay="0"/>
                                  </p:stCondLst>
                                  <p:childTnLst>
                                    <p:set>
                                      <p:cBhvr>
                                        <p:cTn id="520" dur="1" fill="hold">
                                          <p:stCondLst>
                                            <p:cond delay="0"/>
                                          </p:stCondLst>
                                        </p:cTn>
                                        <p:tgtEl>
                                          <p:spTgt spid="12">
                                            <p:txEl>
                                              <p:pRg st="7" end="7"/>
                                            </p:txEl>
                                          </p:spTgt>
                                        </p:tgtEl>
                                        <p:attrNameLst>
                                          <p:attrName>style.visibility</p:attrName>
                                        </p:attrNameLst>
                                      </p:cBhvr>
                                      <p:to>
                                        <p:strVal val="visible"/>
                                      </p:to>
                                    </p:set>
                                    <p:animEffect transition="in" filter="wipe(down)">
                                      <p:cBhvr>
                                        <p:cTn id="521" dur="500"/>
                                        <p:tgtEl>
                                          <p:spTgt spid="12">
                                            <p:txEl>
                                              <p:pRg st="7" end="7"/>
                                            </p:txEl>
                                          </p:spTgt>
                                        </p:tgtEl>
                                      </p:cBhvr>
                                    </p:animEffect>
                                  </p:childTnLst>
                                </p:cTn>
                              </p:par>
                              <p:par>
                                <p:cTn id="522" presetID="22" presetClass="entr" presetSubtype="4" fill="hold" grpId="0" nodeType="withEffect">
                                  <p:stCondLst>
                                    <p:cond delay="0"/>
                                  </p:stCondLst>
                                  <p:childTnLst>
                                    <p:set>
                                      <p:cBhvr>
                                        <p:cTn id="523" dur="1" fill="hold">
                                          <p:stCondLst>
                                            <p:cond delay="0"/>
                                          </p:stCondLst>
                                        </p:cTn>
                                        <p:tgtEl>
                                          <p:spTgt spid="12">
                                            <p:txEl>
                                              <p:pRg st="8" end="8"/>
                                            </p:txEl>
                                          </p:spTgt>
                                        </p:tgtEl>
                                        <p:attrNameLst>
                                          <p:attrName>style.visibility</p:attrName>
                                        </p:attrNameLst>
                                      </p:cBhvr>
                                      <p:to>
                                        <p:strVal val="visible"/>
                                      </p:to>
                                    </p:set>
                                    <p:animEffect transition="in" filter="wipe(down)">
                                      <p:cBhvr>
                                        <p:cTn id="524" dur="500"/>
                                        <p:tgtEl>
                                          <p:spTgt spid="12">
                                            <p:txEl>
                                              <p:pRg st="8" end="8"/>
                                            </p:txEl>
                                          </p:spTgt>
                                        </p:tgtEl>
                                      </p:cBhvr>
                                    </p:animEffect>
                                  </p:childTnLst>
                                </p:cTn>
                              </p:par>
                              <p:par>
                                <p:cTn id="525" presetID="22" presetClass="entr" presetSubtype="4" fill="hold" grpId="0" nodeType="withEffect">
                                  <p:stCondLst>
                                    <p:cond delay="0"/>
                                  </p:stCondLst>
                                  <p:childTnLst>
                                    <p:set>
                                      <p:cBhvr>
                                        <p:cTn id="526" dur="1" fill="hold">
                                          <p:stCondLst>
                                            <p:cond delay="0"/>
                                          </p:stCondLst>
                                        </p:cTn>
                                        <p:tgtEl>
                                          <p:spTgt spid="12">
                                            <p:txEl>
                                              <p:pRg st="9" end="9"/>
                                            </p:txEl>
                                          </p:spTgt>
                                        </p:tgtEl>
                                        <p:attrNameLst>
                                          <p:attrName>style.visibility</p:attrName>
                                        </p:attrNameLst>
                                      </p:cBhvr>
                                      <p:to>
                                        <p:strVal val="visible"/>
                                      </p:to>
                                    </p:set>
                                    <p:animEffect transition="in" filter="wipe(down)">
                                      <p:cBhvr>
                                        <p:cTn id="527" dur="500"/>
                                        <p:tgtEl>
                                          <p:spTgt spid="12">
                                            <p:txEl>
                                              <p:pRg st="9" end="9"/>
                                            </p:txEl>
                                          </p:spTgt>
                                        </p:tgtEl>
                                      </p:cBhvr>
                                    </p:animEffect>
                                  </p:childTnLst>
                                </p:cTn>
                              </p:par>
                              <p:par>
                                <p:cTn id="528" presetID="22" presetClass="entr" presetSubtype="4" fill="hold" grpId="0" nodeType="withEffect">
                                  <p:stCondLst>
                                    <p:cond delay="0"/>
                                  </p:stCondLst>
                                  <p:childTnLst>
                                    <p:set>
                                      <p:cBhvr>
                                        <p:cTn id="529" dur="1" fill="hold">
                                          <p:stCondLst>
                                            <p:cond delay="0"/>
                                          </p:stCondLst>
                                        </p:cTn>
                                        <p:tgtEl>
                                          <p:spTgt spid="12">
                                            <p:txEl>
                                              <p:pRg st="10" end="10"/>
                                            </p:txEl>
                                          </p:spTgt>
                                        </p:tgtEl>
                                        <p:attrNameLst>
                                          <p:attrName>style.visibility</p:attrName>
                                        </p:attrNameLst>
                                      </p:cBhvr>
                                      <p:to>
                                        <p:strVal val="visible"/>
                                      </p:to>
                                    </p:set>
                                    <p:animEffect transition="in" filter="wipe(down)">
                                      <p:cBhvr>
                                        <p:cTn id="530" dur="500"/>
                                        <p:tgtEl>
                                          <p:spTgt spid="12">
                                            <p:txEl>
                                              <p:pRg st="10" end="10"/>
                                            </p:txEl>
                                          </p:spTgt>
                                        </p:tgtEl>
                                      </p:cBhvr>
                                    </p:animEffect>
                                  </p:childTnLst>
                                </p:cTn>
                              </p:par>
                              <p:par>
                                <p:cTn id="531" presetID="22" presetClass="entr" presetSubtype="4" fill="hold" grpId="0" nodeType="withEffect">
                                  <p:stCondLst>
                                    <p:cond delay="0"/>
                                  </p:stCondLst>
                                  <p:childTnLst>
                                    <p:set>
                                      <p:cBhvr>
                                        <p:cTn id="532" dur="1" fill="hold">
                                          <p:stCondLst>
                                            <p:cond delay="0"/>
                                          </p:stCondLst>
                                        </p:cTn>
                                        <p:tgtEl>
                                          <p:spTgt spid="12">
                                            <p:txEl>
                                              <p:pRg st="11" end="11"/>
                                            </p:txEl>
                                          </p:spTgt>
                                        </p:tgtEl>
                                        <p:attrNameLst>
                                          <p:attrName>style.visibility</p:attrName>
                                        </p:attrNameLst>
                                      </p:cBhvr>
                                      <p:to>
                                        <p:strVal val="visible"/>
                                      </p:to>
                                    </p:set>
                                    <p:animEffect transition="in" filter="wipe(down)">
                                      <p:cBhvr>
                                        <p:cTn id="533" dur="500"/>
                                        <p:tgtEl>
                                          <p:spTgt spid="12">
                                            <p:txEl>
                                              <p:pRg st="11" end="11"/>
                                            </p:txEl>
                                          </p:spTgt>
                                        </p:tgtEl>
                                      </p:cBhvr>
                                    </p:animEffect>
                                  </p:childTnLst>
                                </p:cTn>
                              </p:par>
                              <p:par>
                                <p:cTn id="534" presetID="22" presetClass="entr" presetSubtype="4" fill="hold" grpId="0" nodeType="withEffect">
                                  <p:stCondLst>
                                    <p:cond delay="0"/>
                                  </p:stCondLst>
                                  <p:childTnLst>
                                    <p:set>
                                      <p:cBhvr>
                                        <p:cTn id="535" dur="1" fill="hold">
                                          <p:stCondLst>
                                            <p:cond delay="0"/>
                                          </p:stCondLst>
                                        </p:cTn>
                                        <p:tgtEl>
                                          <p:spTgt spid="12">
                                            <p:txEl>
                                              <p:pRg st="12" end="12"/>
                                            </p:txEl>
                                          </p:spTgt>
                                        </p:tgtEl>
                                        <p:attrNameLst>
                                          <p:attrName>style.visibility</p:attrName>
                                        </p:attrNameLst>
                                      </p:cBhvr>
                                      <p:to>
                                        <p:strVal val="visible"/>
                                      </p:to>
                                    </p:set>
                                    <p:animEffect transition="in" filter="wipe(down)">
                                      <p:cBhvr>
                                        <p:cTn id="536" dur="500"/>
                                        <p:tgtEl>
                                          <p:spTgt spid="12">
                                            <p:txEl>
                                              <p:pRg st="12" end="12"/>
                                            </p:txEl>
                                          </p:spTgt>
                                        </p:tgtEl>
                                      </p:cBhvr>
                                    </p:animEffect>
                                  </p:childTnLst>
                                </p:cTn>
                              </p:par>
                              <p:par>
                                <p:cTn id="537" presetID="22" presetClass="entr" presetSubtype="4" fill="hold" grpId="0" nodeType="withEffect">
                                  <p:stCondLst>
                                    <p:cond delay="0"/>
                                  </p:stCondLst>
                                  <p:childTnLst>
                                    <p:set>
                                      <p:cBhvr>
                                        <p:cTn id="538" dur="1" fill="hold">
                                          <p:stCondLst>
                                            <p:cond delay="0"/>
                                          </p:stCondLst>
                                        </p:cTn>
                                        <p:tgtEl>
                                          <p:spTgt spid="12">
                                            <p:txEl>
                                              <p:pRg st="13" end="13"/>
                                            </p:txEl>
                                          </p:spTgt>
                                        </p:tgtEl>
                                        <p:attrNameLst>
                                          <p:attrName>style.visibility</p:attrName>
                                        </p:attrNameLst>
                                      </p:cBhvr>
                                      <p:to>
                                        <p:strVal val="visible"/>
                                      </p:to>
                                    </p:set>
                                    <p:animEffect transition="in" filter="wipe(down)">
                                      <p:cBhvr>
                                        <p:cTn id="539" dur="500"/>
                                        <p:tgtEl>
                                          <p:spTgt spid="12">
                                            <p:txEl>
                                              <p:pRg st="13" end="13"/>
                                            </p:txEl>
                                          </p:spTgt>
                                        </p:tgtEl>
                                      </p:cBhvr>
                                    </p:animEffect>
                                  </p:childTnLst>
                                </p:cTn>
                              </p:par>
                              <p:par>
                                <p:cTn id="540" presetID="22" presetClass="entr" presetSubtype="4" fill="hold" grpId="0" nodeType="withEffect">
                                  <p:stCondLst>
                                    <p:cond delay="0"/>
                                  </p:stCondLst>
                                  <p:childTnLst>
                                    <p:set>
                                      <p:cBhvr>
                                        <p:cTn id="541" dur="1" fill="hold">
                                          <p:stCondLst>
                                            <p:cond delay="0"/>
                                          </p:stCondLst>
                                        </p:cTn>
                                        <p:tgtEl>
                                          <p:spTgt spid="12">
                                            <p:txEl>
                                              <p:pRg st="14" end="14"/>
                                            </p:txEl>
                                          </p:spTgt>
                                        </p:tgtEl>
                                        <p:attrNameLst>
                                          <p:attrName>style.visibility</p:attrName>
                                        </p:attrNameLst>
                                      </p:cBhvr>
                                      <p:to>
                                        <p:strVal val="visible"/>
                                      </p:to>
                                    </p:set>
                                    <p:animEffect transition="in" filter="wipe(down)">
                                      <p:cBhvr>
                                        <p:cTn id="542" dur="500"/>
                                        <p:tgtEl>
                                          <p:spTgt spid="12">
                                            <p:txEl>
                                              <p:pRg st="14" end="14"/>
                                            </p:txEl>
                                          </p:spTgt>
                                        </p:tgtEl>
                                      </p:cBhvr>
                                    </p:animEffect>
                                  </p:childTnLst>
                                </p:cTn>
                              </p:par>
                              <p:par>
                                <p:cTn id="543" presetID="22" presetClass="entr" presetSubtype="4" fill="hold" grpId="0" nodeType="withEffect">
                                  <p:stCondLst>
                                    <p:cond delay="0"/>
                                  </p:stCondLst>
                                  <p:childTnLst>
                                    <p:set>
                                      <p:cBhvr>
                                        <p:cTn id="544" dur="1" fill="hold">
                                          <p:stCondLst>
                                            <p:cond delay="0"/>
                                          </p:stCondLst>
                                        </p:cTn>
                                        <p:tgtEl>
                                          <p:spTgt spid="12">
                                            <p:txEl>
                                              <p:pRg st="15" end="15"/>
                                            </p:txEl>
                                          </p:spTgt>
                                        </p:tgtEl>
                                        <p:attrNameLst>
                                          <p:attrName>style.visibility</p:attrName>
                                        </p:attrNameLst>
                                      </p:cBhvr>
                                      <p:to>
                                        <p:strVal val="visible"/>
                                      </p:to>
                                    </p:set>
                                    <p:animEffect transition="in" filter="wipe(down)">
                                      <p:cBhvr>
                                        <p:cTn id="545" dur="500"/>
                                        <p:tgtEl>
                                          <p:spTgt spid="12">
                                            <p:txEl>
                                              <p:pRg st="15" end="15"/>
                                            </p:txEl>
                                          </p:spTgt>
                                        </p:tgtEl>
                                      </p:cBhvr>
                                    </p:animEffect>
                                  </p:childTnLst>
                                </p:cTn>
                              </p:par>
                              <p:par>
                                <p:cTn id="546" presetID="22" presetClass="entr" presetSubtype="4" fill="hold" grpId="0" nodeType="withEffect">
                                  <p:stCondLst>
                                    <p:cond delay="0"/>
                                  </p:stCondLst>
                                  <p:childTnLst>
                                    <p:set>
                                      <p:cBhvr>
                                        <p:cTn id="547" dur="1" fill="hold">
                                          <p:stCondLst>
                                            <p:cond delay="0"/>
                                          </p:stCondLst>
                                        </p:cTn>
                                        <p:tgtEl>
                                          <p:spTgt spid="12">
                                            <p:txEl>
                                              <p:pRg st="16" end="16"/>
                                            </p:txEl>
                                          </p:spTgt>
                                        </p:tgtEl>
                                        <p:attrNameLst>
                                          <p:attrName>style.visibility</p:attrName>
                                        </p:attrNameLst>
                                      </p:cBhvr>
                                      <p:to>
                                        <p:strVal val="visible"/>
                                      </p:to>
                                    </p:set>
                                    <p:animEffect transition="in" filter="wipe(down)">
                                      <p:cBhvr>
                                        <p:cTn id="548" dur="500"/>
                                        <p:tgtEl>
                                          <p:spTgt spid="12">
                                            <p:txEl>
                                              <p:pRg st="16" end="16"/>
                                            </p:txEl>
                                          </p:spTgt>
                                        </p:tgtEl>
                                      </p:cBhvr>
                                    </p:animEffect>
                                  </p:childTnLst>
                                </p:cTn>
                              </p:par>
                              <p:par>
                                <p:cTn id="549" presetID="22" presetClass="entr" presetSubtype="4" fill="hold" grpId="0" nodeType="withEffect">
                                  <p:stCondLst>
                                    <p:cond delay="0"/>
                                  </p:stCondLst>
                                  <p:childTnLst>
                                    <p:set>
                                      <p:cBhvr>
                                        <p:cTn id="550" dur="1" fill="hold">
                                          <p:stCondLst>
                                            <p:cond delay="0"/>
                                          </p:stCondLst>
                                        </p:cTn>
                                        <p:tgtEl>
                                          <p:spTgt spid="12">
                                            <p:txEl>
                                              <p:pRg st="17" end="17"/>
                                            </p:txEl>
                                          </p:spTgt>
                                        </p:tgtEl>
                                        <p:attrNameLst>
                                          <p:attrName>style.visibility</p:attrName>
                                        </p:attrNameLst>
                                      </p:cBhvr>
                                      <p:to>
                                        <p:strVal val="visible"/>
                                      </p:to>
                                    </p:set>
                                    <p:animEffect transition="in" filter="wipe(down)">
                                      <p:cBhvr>
                                        <p:cTn id="551" dur="500"/>
                                        <p:tgtEl>
                                          <p:spTgt spid="12">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P spid="5" grpId="0" build="allAtOnce" animBg="1"/>
      <p:bldP spid="6" grpId="0" build="allAtOnce" animBg="1"/>
      <p:bldP spid="7" grpId="0" build="allAtOnce" animBg="1"/>
      <p:bldP spid="8" grpId="0" build="allAtOnce" animBg="1"/>
      <p:bldP spid="9" grpId="0" build="allAtOnce" animBg="1"/>
      <p:bldP spid="10" grpId="0" build="allAtOnce" animBg="1"/>
      <p:bldP spid="11" grpId="0" build="allAtOnce" animBg="1"/>
      <p:bldP spid="12" grpId="0" build="allAtOnce"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AT SCALE KEYWORD RESEARCH</a:t>
            </a: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36" y="1676399"/>
            <a:ext cx="6523364" cy="348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Diagram 2"/>
          <p:cNvGraphicFramePr/>
          <p:nvPr>
            <p:extLst>
              <p:ext uri="{D42A27DB-BD31-4B8C-83A1-F6EECF244321}">
                <p14:modId xmlns:p14="http://schemas.microsoft.com/office/powerpoint/2010/main" val="1203908829"/>
              </p:ext>
            </p:extLst>
          </p:nvPr>
        </p:nvGraphicFramePr>
        <p:xfrm>
          <a:off x="4419600" y="1644732"/>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18803" y="6172200"/>
            <a:ext cx="8991600" cy="584775"/>
          </a:xfrm>
          <a:prstGeom prst="rect">
            <a:avLst/>
          </a:prstGeom>
        </p:spPr>
        <p:txBody>
          <a:bodyPr wrap="square">
            <a:spAutoFit/>
          </a:bodyPr>
          <a:lstStyle/>
          <a:p>
            <a:r>
              <a:rPr lang="en-GB" b="1" baseline="0" dirty="0" smtClean="0">
                <a:solidFill>
                  <a:schemeClr val="bg1"/>
                </a:solidFill>
              </a:rPr>
              <a:t>We built a ruby on rails keyword research web application using </a:t>
            </a:r>
            <a:r>
              <a:rPr lang="en-GB" b="1" baseline="0" dirty="0" err="1" smtClean="0">
                <a:solidFill>
                  <a:schemeClr val="bg1"/>
                </a:solidFill>
              </a:rPr>
              <a:t>MongoDB</a:t>
            </a:r>
            <a:r>
              <a:rPr lang="en-GB" b="1" baseline="0" dirty="0" smtClean="0">
                <a:solidFill>
                  <a:schemeClr val="bg1"/>
                </a:solidFill>
              </a:rPr>
              <a:t> to run the categorisation extremely quickly across accounts of 10,000 keywords. Whew!</a:t>
            </a:r>
            <a:endParaRPr lang="en-GB" b="1" baseline="0" dirty="0">
              <a:solidFill>
                <a:schemeClr val="bg1"/>
              </a:solidFill>
            </a:endParaRPr>
          </a:p>
        </p:txBody>
      </p:sp>
    </p:spTree>
    <p:extLst>
      <p:ext uri="{BB962C8B-B14F-4D97-AF65-F5344CB8AC3E}">
        <p14:creationId xmlns:p14="http://schemas.microsoft.com/office/powerpoint/2010/main" val="21764981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CONCEPTS: LOW HANGING </a:t>
            </a:r>
            <a:r>
              <a:rPr lang="en-GB" dirty="0" err="1" smtClean="0"/>
              <a:t>FRuit</a:t>
            </a:r>
            <a:endParaRPr lang="en-GB" dirty="0"/>
          </a:p>
        </p:txBody>
      </p:sp>
      <p:sp>
        <p:nvSpPr>
          <p:cNvPr id="3" name="Content Placeholder 2"/>
          <p:cNvSpPr>
            <a:spLocks noGrp="1"/>
          </p:cNvSpPr>
          <p:nvPr>
            <p:ph idx="1"/>
          </p:nvPr>
        </p:nvSpPr>
        <p:spPr>
          <a:xfrm>
            <a:off x="685800" y="2743200"/>
            <a:ext cx="7924800" cy="1371600"/>
          </a:xfrm>
        </p:spPr>
        <p:txBody>
          <a:bodyPr/>
          <a:lstStyle/>
          <a:p>
            <a:pPr algn="ctr">
              <a:buNone/>
            </a:pPr>
            <a:r>
              <a:rPr lang="en-GB" dirty="0" smtClean="0"/>
              <a:t>Keywords that rank around the bottom of page 1 or around the top of page that that are receiving organic search traffic could be extremely valuable</a:t>
            </a:r>
            <a:endParaRPr lang="en-GB" dirty="0"/>
          </a:p>
        </p:txBody>
      </p:sp>
      <p:sp>
        <p:nvSpPr>
          <p:cNvPr id="4" name="Rectangular Callout 3"/>
          <p:cNvSpPr/>
          <p:nvPr/>
        </p:nvSpPr>
        <p:spPr bwMode="auto">
          <a:xfrm>
            <a:off x="609600" y="2438400"/>
            <a:ext cx="8077200" cy="1676400"/>
          </a:xfrm>
          <a:prstGeom prst="wedgeRectCallout">
            <a:avLst>
              <a:gd name="adj1" fmla="val -40973"/>
              <a:gd name="adj2" fmla="val 150026"/>
            </a:avLst>
          </a:prstGeom>
          <a:noFill/>
          <a:ln w="50800"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25000" smtClean="0">
              <a:ln>
                <a:noFill/>
              </a:ln>
              <a:solidFill>
                <a:schemeClr val="tx1"/>
              </a:solidFill>
              <a:effectLst/>
              <a:latin typeface="Arial" charset="0"/>
            </a:endParaRPr>
          </a:p>
        </p:txBody>
      </p:sp>
      <p:sp>
        <p:nvSpPr>
          <p:cNvPr id="5" name="TextBox 4"/>
          <p:cNvSpPr txBox="1"/>
          <p:nvPr/>
        </p:nvSpPr>
        <p:spPr>
          <a:xfrm>
            <a:off x="0" y="6197025"/>
            <a:ext cx="9144000" cy="584775"/>
          </a:xfrm>
          <a:prstGeom prst="rect">
            <a:avLst/>
          </a:prstGeom>
          <a:noFill/>
        </p:spPr>
        <p:txBody>
          <a:bodyPr wrap="square" rtlCol="0">
            <a:spAutoFit/>
          </a:bodyPr>
          <a:lstStyle/>
          <a:p>
            <a:r>
              <a:rPr lang="en-GB" b="1" baseline="0" dirty="0" smtClean="0">
                <a:solidFill>
                  <a:schemeClr val="bg1"/>
                </a:solidFill>
              </a:rPr>
              <a:t>Low hanging fruit – the easiest and potentially highest value keywords in terms of ROI, if you have the content...</a:t>
            </a:r>
            <a:endParaRPr lang="en-GB" b="1" baseline="0" dirty="0">
              <a:solidFill>
                <a:schemeClr val="bg1"/>
              </a:solidFill>
            </a:endParaRPr>
          </a:p>
        </p:txBody>
      </p:sp>
      <p:pic>
        <p:nvPicPr>
          <p:cNvPr id="56322" name="Picture 2" descr="Totally Jacked Debt Ninja's Style, but Oh well.  "/>
          <p:cNvPicPr>
            <a:picLocks noChangeAspect="1" noChangeArrowheads="1"/>
          </p:cNvPicPr>
          <p:nvPr/>
        </p:nvPicPr>
        <p:blipFill>
          <a:blip r:embed="rId2" cstate="print"/>
          <a:srcRect l="33000" t="28000" r="24000"/>
          <a:stretch>
            <a:fillRect/>
          </a:stretch>
        </p:blipFill>
        <p:spPr bwMode="auto">
          <a:xfrm>
            <a:off x="7467600" y="4456814"/>
            <a:ext cx="1219200" cy="1531088"/>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685137538"/>
              </p:ext>
            </p:extLst>
          </p:nvPr>
        </p:nvGraphicFramePr>
        <p:xfrm>
          <a:off x="304800" y="1066800"/>
          <a:ext cx="6096000" cy="4038606"/>
        </p:xfrm>
        <a:graphic>
          <a:graphicData uri="http://schemas.openxmlformats.org/drawingml/2006/table">
            <a:tbl>
              <a:tblPr/>
              <a:tblGrid>
                <a:gridCol w="1609235"/>
                <a:gridCol w="1636510"/>
                <a:gridCol w="1568322"/>
                <a:gridCol w="1281933"/>
              </a:tblGrid>
              <a:tr h="224367">
                <a:tc>
                  <a:txBody>
                    <a:bodyPr/>
                    <a:lstStyle/>
                    <a:p>
                      <a:pPr algn="l" fontAlgn="b"/>
                      <a:r>
                        <a:rPr lang="en-GB" sz="1100" b="1" i="0" u="none" strike="noStrike">
                          <a:solidFill>
                            <a:srgbClr val="FFFFFF"/>
                          </a:solidFill>
                          <a:effectLst/>
                          <a:latin typeface="Calibri"/>
                        </a:rPr>
                        <a:t>Row Labels</a:t>
                      </a:r>
                    </a:p>
                  </a:txBody>
                  <a:tcPr marL="9525" marR="9525" marT="9525" marB="0" anchor="b">
                    <a:lnL>
                      <a:noFill/>
                    </a:lnL>
                    <a:lnR>
                      <a:noFill/>
                    </a:lnR>
                    <a:lnT>
                      <a:noFill/>
                    </a:lnT>
                    <a:lnB w="6350" cap="flat" cmpd="sng" algn="ctr">
                      <a:solidFill>
                        <a:srgbClr val="EBF1DE"/>
                      </a:solidFill>
                      <a:prstDash val="solid"/>
                      <a:round/>
                      <a:headEnd type="none" w="med" len="med"/>
                      <a:tailEnd type="none" w="med" len="med"/>
                    </a:lnB>
                    <a:solidFill>
                      <a:srgbClr val="4F6228"/>
                    </a:solidFill>
                  </a:tcPr>
                </a:tc>
                <a:tc>
                  <a:txBody>
                    <a:bodyPr/>
                    <a:lstStyle/>
                    <a:p>
                      <a:pPr algn="l" fontAlgn="b"/>
                      <a:r>
                        <a:rPr lang="en-GB" sz="1100" b="1" i="0" u="none" strike="noStrike">
                          <a:solidFill>
                            <a:srgbClr val="FFFFFF"/>
                          </a:solidFill>
                          <a:effectLst/>
                          <a:latin typeface="Calibri"/>
                        </a:rPr>
                        <a:t>Sum of SEARCH VOLUME</a:t>
                      </a:r>
                    </a:p>
                  </a:txBody>
                  <a:tcPr marL="9525" marR="9525" marT="9525" marB="0" anchor="b">
                    <a:lnL>
                      <a:noFill/>
                    </a:lnL>
                    <a:lnR>
                      <a:noFill/>
                    </a:lnR>
                    <a:lnT>
                      <a:noFill/>
                    </a:lnT>
                    <a:lnB w="6350" cap="flat" cmpd="sng" algn="ctr">
                      <a:solidFill>
                        <a:srgbClr val="EBF1DE"/>
                      </a:solidFill>
                      <a:prstDash val="solid"/>
                      <a:round/>
                      <a:headEnd type="none" w="med" len="med"/>
                      <a:tailEnd type="none" w="med" len="med"/>
                    </a:lnB>
                    <a:solidFill>
                      <a:srgbClr val="4F6228"/>
                    </a:solidFill>
                  </a:tcPr>
                </a:tc>
                <a:tc>
                  <a:txBody>
                    <a:bodyPr/>
                    <a:lstStyle/>
                    <a:p>
                      <a:pPr algn="l" fontAlgn="b"/>
                      <a:r>
                        <a:rPr lang="en-GB" sz="1100" b="1" i="0" u="none" strike="noStrike">
                          <a:solidFill>
                            <a:srgbClr val="FFFFFF"/>
                          </a:solidFill>
                          <a:effectLst/>
                          <a:latin typeface="Calibri"/>
                        </a:rPr>
                        <a:t>Sum of GOOGLE RANK</a:t>
                      </a:r>
                    </a:p>
                  </a:txBody>
                  <a:tcPr marL="9525" marR="9525" marT="9525" marB="0" anchor="b">
                    <a:lnL>
                      <a:noFill/>
                    </a:lnL>
                    <a:lnR>
                      <a:noFill/>
                    </a:lnR>
                    <a:lnT>
                      <a:noFill/>
                    </a:lnT>
                    <a:lnB w="6350" cap="flat" cmpd="sng" algn="ctr">
                      <a:solidFill>
                        <a:srgbClr val="EBF1DE"/>
                      </a:solidFill>
                      <a:prstDash val="solid"/>
                      <a:round/>
                      <a:headEnd type="none" w="med" len="med"/>
                      <a:tailEnd type="none" w="med" len="med"/>
                    </a:lnB>
                    <a:solidFill>
                      <a:srgbClr val="4F6228"/>
                    </a:solidFill>
                  </a:tcPr>
                </a:tc>
                <a:tc>
                  <a:txBody>
                    <a:bodyPr/>
                    <a:lstStyle/>
                    <a:p>
                      <a:pPr algn="l" fontAlgn="b"/>
                      <a:r>
                        <a:rPr lang="en-GB" sz="1100" b="1" i="0" u="none" strike="noStrike">
                          <a:solidFill>
                            <a:srgbClr val="FFFFFF"/>
                          </a:solidFill>
                          <a:effectLst/>
                          <a:latin typeface="Calibri"/>
                        </a:rPr>
                        <a:t>Sum of VISITS</a:t>
                      </a:r>
                    </a:p>
                  </a:txBody>
                  <a:tcPr marL="9525" marR="9525" marT="9525" marB="0" anchor="b">
                    <a:lnL>
                      <a:noFill/>
                    </a:lnL>
                    <a:lnR>
                      <a:noFill/>
                    </a:lnR>
                    <a:lnT>
                      <a:noFill/>
                    </a:lnT>
                    <a:lnB w="6350" cap="flat" cmpd="sng" algn="ctr">
                      <a:solidFill>
                        <a:srgbClr val="EBF1DE"/>
                      </a:solidFill>
                      <a:prstDash val="solid"/>
                      <a:round/>
                      <a:headEnd type="none" w="med" len="med"/>
                      <a:tailEnd type="none" w="med" len="med"/>
                    </a:lnB>
                    <a:solidFill>
                      <a:srgbClr val="4F6228"/>
                    </a:solidFill>
                  </a:tcPr>
                </a:tc>
              </a:tr>
              <a:tr h="224367">
                <a:tc>
                  <a:txBody>
                    <a:bodyPr/>
                    <a:lstStyle/>
                    <a:p>
                      <a:pPr algn="l" fontAlgn="b"/>
                      <a:r>
                        <a:rPr lang="en-GB" sz="1100" b="0" i="0" u="none" strike="noStrike">
                          <a:solidFill>
                            <a:srgbClr val="000000"/>
                          </a:solidFill>
                          <a:effectLst/>
                          <a:latin typeface="Calibri"/>
                        </a:rPr>
                        <a:t>fathers day gifts</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c>
                  <a:txBody>
                    <a:bodyPr/>
                    <a:lstStyle/>
                    <a:p>
                      <a:pPr algn="r" fontAlgn="b"/>
                      <a:r>
                        <a:rPr lang="en-GB" sz="1100" b="0" i="0" u="none" strike="noStrike">
                          <a:solidFill>
                            <a:srgbClr val="000000"/>
                          </a:solidFill>
                          <a:effectLst/>
                          <a:latin typeface="Calibri"/>
                        </a:rPr>
                        <a:t>9900</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c>
                  <a:txBody>
                    <a:bodyPr/>
                    <a:lstStyle/>
                    <a:p>
                      <a:pPr algn="r" fontAlgn="b"/>
                      <a:r>
                        <a:rPr lang="en-GB" sz="1100" b="0" i="0" u="none" strike="noStrike">
                          <a:solidFill>
                            <a:srgbClr val="000000"/>
                          </a:solidFill>
                          <a:effectLst/>
                          <a:latin typeface="Calibri"/>
                        </a:rPr>
                        <a:t>9</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c>
                  <a:txBody>
                    <a:bodyPr/>
                    <a:lstStyle/>
                    <a:p>
                      <a:pPr algn="r" fontAlgn="b"/>
                      <a:r>
                        <a:rPr lang="en-GB" sz="1100" b="0" i="0" u="none" strike="noStrike">
                          <a:solidFill>
                            <a:srgbClr val="000000"/>
                          </a:solidFill>
                          <a:effectLst/>
                          <a:latin typeface="Calibri"/>
                        </a:rPr>
                        <a:t>12</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r>
              <a:tr h="224367">
                <a:tc>
                  <a:txBody>
                    <a:bodyPr/>
                    <a:lstStyle/>
                    <a:p>
                      <a:pPr algn="l" fontAlgn="b"/>
                      <a:r>
                        <a:rPr lang="en-GB" sz="1100" b="0" i="0" u="none" strike="noStrike">
                          <a:solidFill>
                            <a:srgbClr val="000000"/>
                          </a:solidFill>
                          <a:effectLst/>
                          <a:latin typeface="Calibri"/>
                        </a:rPr>
                        <a:t>fire pit</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c>
                  <a:txBody>
                    <a:bodyPr/>
                    <a:lstStyle/>
                    <a:p>
                      <a:pPr algn="r" fontAlgn="b"/>
                      <a:r>
                        <a:rPr lang="en-GB" sz="1100" b="0" i="0" u="none" strike="noStrike">
                          <a:solidFill>
                            <a:srgbClr val="000000"/>
                          </a:solidFill>
                          <a:effectLst/>
                          <a:latin typeface="Calibri"/>
                        </a:rPr>
                        <a:t>5400</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c>
                  <a:txBody>
                    <a:bodyPr/>
                    <a:lstStyle/>
                    <a:p>
                      <a:pPr algn="r" fontAlgn="b"/>
                      <a:r>
                        <a:rPr lang="en-GB" sz="1100" b="0" i="0" u="none" strike="noStrike">
                          <a:solidFill>
                            <a:srgbClr val="000000"/>
                          </a:solidFill>
                          <a:effectLst/>
                          <a:latin typeface="Calibri"/>
                        </a:rPr>
                        <a:t>8</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c>
                  <a:txBody>
                    <a:bodyPr/>
                    <a:lstStyle/>
                    <a:p>
                      <a:pPr algn="r" fontAlgn="b"/>
                      <a:r>
                        <a:rPr lang="en-GB" sz="1100" b="0" i="0" u="none" strike="noStrike">
                          <a:solidFill>
                            <a:srgbClr val="000000"/>
                          </a:solidFill>
                          <a:effectLst/>
                          <a:latin typeface="Calibri"/>
                        </a:rPr>
                        <a:t>14</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r>
              <a:tr h="224367">
                <a:tc>
                  <a:txBody>
                    <a:bodyPr/>
                    <a:lstStyle/>
                    <a:p>
                      <a:pPr algn="l" fontAlgn="b"/>
                      <a:r>
                        <a:rPr lang="en-GB" sz="1100" b="0" i="0" u="none" strike="noStrike">
                          <a:solidFill>
                            <a:srgbClr val="000000"/>
                          </a:solidFill>
                          <a:effectLst/>
                          <a:latin typeface="Calibri"/>
                        </a:rPr>
                        <a:t>door stops</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c>
                  <a:txBody>
                    <a:bodyPr/>
                    <a:lstStyle/>
                    <a:p>
                      <a:pPr algn="r" fontAlgn="b"/>
                      <a:r>
                        <a:rPr lang="en-GB" sz="1100" b="0" i="0" u="none" strike="noStrike">
                          <a:solidFill>
                            <a:srgbClr val="000000"/>
                          </a:solidFill>
                          <a:effectLst/>
                          <a:latin typeface="Calibri"/>
                        </a:rPr>
                        <a:t>4400</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c>
                  <a:txBody>
                    <a:bodyPr/>
                    <a:lstStyle/>
                    <a:p>
                      <a:pPr algn="r" fontAlgn="b"/>
                      <a:r>
                        <a:rPr lang="en-GB" sz="1100" b="0" i="0" u="none" strike="noStrike">
                          <a:solidFill>
                            <a:srgbClr val="000000"/>
                          </a:solidFill>
                          <a:effectLst/>
                          <a:latin typeface="Calibri"/>
                        </a:rPr>
                        <a:t>12</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c>
                  <a:txBody>
                    <a:bodyPr/>
                    <a:lstStyle/>
                    <a:p>
                      <a:pPr algn="r" fontAlgn="b"/>
                      <a:r>
                        <a:rPr lang="en-GB" sz="1100" b="0" i="0" u="none" strike="noStrike">
                          <a:solidFill>
                            <a:srgbClr val="000000"/>
                          </a:solidFill>
                          <a:effectLst/>
                          <a:latin typeface="Calibri"/>
                        </a:rPr>
                        <a:t>127</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r>
              <a:tr h="224367">
                <a:tc>
                  <a:txBody>
                    <a:bodyPr/>
                    <a:lstStyle/>
                    <a:p>
                      <a:pPr algn="l" fontAlgn="b"/>
                      <a:r>
                        <a:rPr lang="en-GB" sz="1100" b="0" i="0" u="none" strike="noStrike">
                          <a:solidFill>
                            <a:srgbClr val="000000"/>
                          </a:solidFill>
                          <a:effectLst/>
                          <a:latin typeface="Calibri"/>
                        </a:rPr>
                        <a:t>big boys toys</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c>
                  <a:txBody>
                    <a:bodyPr/>
                    <a:lstStyle/>
                    <a:p>
                      <a:pPr algn="r" fontAlgn="b"/>
                      <a:r>
                        <a:rPr lang="en-GB" sz="1100" b="0" i="0" u="none" strike="noStrike">
                          <a:solidFill>
                            <a:srgbClr val="000000"/>
                          </a:solidFill>
                          <a:effectLst/>
                          <a:latin typeface="Calibri"/>
                        </a:rPr>
                        <a:t>4400</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c>
                  <a:txBody>
                    <a:bodyPr/>
                    <a:lstStyle/>
                    <a:p>
                      <a:pPr algn="r" fontAlgn="b"/>
                      <a:r>
                        <a:rPr lang="en-GB" sz="1100" b="0" i="0" u="none" strike="noStrike">
                          <a:solidFill>
                            <a:srgbClr val="000000"/>
                          </a:solidFill>
                          <a:effectLst/>
                          <a:latin typeface="Calibri"/>
                        </a:rPr>
                        <a:t>14</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c>
                  <a:txBody>
                    <a:bodyPr/>
                    <a:lstStyle/>
                    <a:p>
                      <a:pPr algn="r" fontAlgn="b"/>
                      <a:r>
                        <a:rPr lang="en-GB" sz="1100" b="0" i="0" u="none" strike="noStrike">
                          <a:solidFill>
                            <a:srgbClr val="000000"/>
                          </a:solidFill>
                          <a:effectLst/>
                          <a:latin typeface="Calibri"/>
                        </a:rPr>
                        <a:t>29</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r>
              <a:tr h="224367">
                <a:tc>
                  <a:txBody>
                    <a:bodyPr/>
                    <a:lstStyle/>
                    <a:p>
                      <a:pPr algn="l" fontAlgn="b"/>
                      <a:r>
                        <a:rPr lang="en-GB" sz="1100" b="0" i="0" u="none" strike="noStrike">
                          <a:solidFill>
                            <a:srgbClr val="000000"/>
                          </a:solidFill>
                          <a:effectLst/>
                          <a:latin typeface="Calibri"/>
                        </a:rPr>
                        <a:t>birthday gifts for men</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c>
                  <a:txBody>
                    <a:bodyPr/>
                    <a:lstStyle/>
                    <a:p>
                      <a:pPr algn="r" fontAlgn="b"/>
                      <a:r>
                        <a:rPr lang="en-GB" sz="1100" b="0" i="0" u="none" strike="noStrike">
                          <a:solidFill>
                            <a:srgbClr val="000000"/>
                          </a:solidFill>
                          <a:effectLst/>
                          <a:latin typeface="Calibri"/>
                        </a:rPr>
                        <a:t>2400</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c>
                  <a:txBody>
                    <a:bodyPr/>
                    <a:lstStyle/>
                    <a:p>
                      <a:pPr algn="r" fontAlgn="b"/>
                      <a:r>
                        <a:rPr lang="en-GB" sz="1100" b="0" i="0" u="none" strike="noStrike">
                          <a:solidFill>
                            <a:srgbClr val="000000"/>
                          </a:solidFill>
                          <a:effectLst/>
                          <a:latin typeface="Calibri"/>
                        </a:rPr>
                        <a:t>9</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c>
                  <a:txBody>
                    <a:bodyPr/>
                    <a:lstStyle/>
                    <a:p>
                      <a:pPr algn="r" fontAlgn="b"/>
                      <a:r>
                        <a:rPr lang="en-GB" sz="1100" b="0" i="0" u="none" strike="noStrike">
                          <a:solidFill>
                            <a:srgbClr val="000000"/>
                          </a:solidFill>
                          <a:effectLst/>
                          <a:latin typeface="Calibri"/>
                        </a:rPr>
                        <a:t>16</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r>
              <a:tr h="224367">
                <a:tc>
                  <a:txBody>
                    <a:bodyPr/>
                    <a:lstStyle/>
                    <a:p>
                      <a:pPr algn="l" fontAlgn="b"/>
                      <a:r>
                        <a:rPr lang="en-GB" sz="1100" b="0" i="0" u="none" strike="noStrike">
                          <a:solidFill>
                            <a:srgbClr val="000000"/>
                          </a:solidFill>
                          <a:effectLst/>
                          <a:latin typeface="Calibri"/>
                        </a:rPr>
                        <a:t>candle making kits</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c>
                  <a:txBody>
                    <a:bodyPr/>
                    <a:lstStyle/>
                    <a:p>
                      <a:pPr algn="r" fontAlgn="b"/>
                      <a:r>
                        <a:rPr lang="en-GB" sz="1100" b="0" i="0" u="none" strike="noStrike">
                          <a:solidFill>
                            <a:srgbClr val="000000"/>
                          </a:solidFill>
                          <a:effectLst/>
                          <a:latin typeface="Calibri"/>
                        </a:rPr>
                        <a:t>1600</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c>
                  <a:txBody>
                    <a:bodyPr/>
                    <a:lstStyle/>
                    <a:p>
                      <a:pPr algn="r" fontAlgn="b"/>
                      <a:r>
                        <a:rPr lang="en-GB" sz="1100" b="0" i="0" u="none" strike="noStrike">
                          <a:solidFill>
                            <a:srgbClr val="000000"/>
                          </a:solidFill>
                          <a:effectLst/>
                          <a:latin typeface="Calibri"/>
                        </a:rPr>
                        <a:t>10</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c>
                  <a:txBody>
                    <a:bodyPr/>
                    <a:lstStyle/>
                    <a:p>
                      <a:pPr algn="r" fontAlgn="b"/>
                      <a:r>
                        <a:rPr lang="en-GB" sz="1100" b="0" i="0" u="none" strike="noStrike">
                          <a:solidFill>
                            <a:srgbClr val="000000"/>
                          </a:solidFill>
                          <a:effectLst/>
                          <a:latin typeface="Calibri"/>
                        </a:rPr>
                        <a:t>167</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r>
              <a:tr h="224367">
                <a:tc>
                  <a:txBody>
                    <a:bodyPr/>
                    <a:lstStyle/>
                    <a:p>
                      <a:pPr algn="l" fontAlgn="b"/>
                      <a:r>
                        <a:rPr lang="en-GB" sz="1100" b="0" i="0" u="none" strike="noStrike">
                          <a:solidFill>
                            <a:srgbClr val="000000"/>
                          </a:solidFill>
                          <a:effectLst/>
                          <a:latin typeface="Calibri"/>
                        </a:rPr>
                        <a:t>folding shoes</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c>
                  <a:txBody>
                    <a:bodyPr/>
                    <a:lstStyle/>
                    <a:p>
                      <a:pPr algn="r" fontAlgn="b"/>
                      <a:r>
                        <a:rPr lang="en-GB" sz="1100" b="0" i="0" u="none" strike="noStrike">
                          <a:solidFill>
                            <a:srgbClr val="000000"/>
                          </a:solidFill>
                          <a:effectLst/>
                          <a:latin typeface="Calibri"/>
                        </a:rPr>
                        <a:t>1000</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c>
                  <a:txBody>
                    <a:bodyPr/>
                    <a:lstStyle/>
                    <a:p>
                      <a:pPr algn="r" fontAlgn="b"/>
                      <a:r>
                        <a:rPr lang="en-GB" sz="1100" b="0" i="0" u="none" strike="noStrike">
                          <a:solidFill>
                            <a:srgbClr val="000000"/>
                          </a:solidFill>
                          <a:effectLst/>
                          <a:latin typeface="Calibri"/>
                        </a:rPr>
                        <a:t>11</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c>
                  <a:txBody>
                    <a:bodyPr/>
                    <a:lstStyle/>
                    <a:p>
                      <a:pPr algn="r" fontAlgn="b"/>
                      <a:r>
                        <a:rPr lang="en-GB" sz="1100" b="0" i="0" u="none" strike="noStrike">
                          <a:solidFill>
                            <a:srgbClr val="000000"/>
                          </a:solidFill>
                          <a:effectLst/>
                          <a:latin typeface="Calibri"/>
                        </a:rPr>
                        <a:t>9</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r>
              <a:tr h="224367">
                <a:tc>
                  <a:txBody>
                    <a:bodyPr/>
                    <a:lstStyle/>
                    <a:p>
                      <a:pPr algn="l" fontAlgn="b"/>
                      <a:r>
                        <a:rPr lang="en-GB" sz="1100" b="0" i="0" u="none" strike="noStrike">
                          <a:solidFill>
                            <a:srgbClr val="000000"/>
                          </a:solidFill>
                          <a:effectLst/>
                          <a:latin typeface="Calibri"/>
                        </a:rPr>
                        <a:t>bar accessories</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c>
                  <a:txBody>
                    <a:bodyPr/>
                    <a:lstStyle/>
                    <a:p>
                      <a:pPr algn="r" fontAlgn="b"/>
                      <a:r>
                        <a:rPr lang="en-GB" sz="1100" b="0" i="0" u="none" strike="noStrike">
                          <a:solidFill>
                            <a:srgbClr val="000000"/>
                          </a:solidFill>
                          <a:effectLst/>
                          <a:latin typeface="Calibri"/>
                        </a:rPr>
                        <a:t>1000</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c>
                  <a:txBody>
                    <a:bodyPr/>
                    <a:lstStyle/>
                    <a:p>
                      <a:pPr algn="r" fontAlgn="b"/>
                      <a:r>
                        <a:rPr lang="en-GB" sz="1100" b="0" i="0" u="none" strike="noStrike">
                          <a:solidFill>
                            <a:srgbClr val="000000"/>
                          </a:solidFill>
                          <a:effectLst/>
                          <a:latin typeface="Calibri"/>
                        </a:rPr>
                        <a:t>10</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c>
                  <a:txBody>
                    <a:bodyPr/>
                    <a:lstStyle/>
                    <a:p>
                      <a:pPr algn="r" fontAlgn="b"/>
                      <a:r>
                        <a:rPr lang="en-GB" sz="1100" b="0" i="0" u="none" strike="noStrike">
                          <a:solidFill>
                            <a:srgbClr val="000000"/>
                          </a:solidFill>
                          <a:effectLst/>
                          <a:latin typeface="Calibri"/>
                        </a:rPr>
                        <a:t>31</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r>
              <a:tr h="224367">
                <a:tc>
                  <a:txBody>
                    <a:bodyPr/>
                    <a:lstStyle/>
                    <a:p>
                      <a:pPr algn="l" fontAlgn="b"/>
                      <a:r>
                        <a:rPr lang="en-GB" sz="1100" b="0" i="0" u="none" strike="noStrike">
                          <a:solidFill>
                            <a:srgbClr val="000000"/>
                          </a:solidFill>
                          <a:effectLst/>
                          <a:latin typeface="Calibri"/>
                        </a:rPr>
                        <a:t>black and blum</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c>
                  <a:txBody>
                    <a:bodyPr/>
                    <a:lstStyle/>
                    <a:p>
                      <a:pPr algn="r" fontAlgn="b"/>
                      <a:r>
                        <a:rPr lang="en-GB" sz="1100" b="0" i="0" u="none" strike="noStrike">
                          <a:solidFill>
                            <a:srgbClr val="000000"/>
                          </a:solidFill>
                          <a:effectLst/>
                          <a:latin typeface="Calibri"/>
                        </a:rPr>
                        <a:t>880</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c>
                  <a:txBody>
                    <a:bodyPr/>
                    <a:lstStyle/>
                    <a:p>
                      <a:pPr algn="r" fontAlgn="b"/>
                      <a:r>
                        <a:rPr lang="en-GB" sz="1100" b="0" i="0" u="none" strike="noStrike">
                          <a:solidFill>
                            <a:srgbClr val="000000"/>
                          </a:solidFill>
                          <a:effectLst/>
                          <a:latin typeface="Calibri"/>
                        </a:rPr>
                        <a:t>10</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c>
                  <a:txBody>
                    <a:bodyPr/>
                    <a:lstStyle/>
                    <a:p>
                      <a:pPr algn="r" fontAlgn="b"/>
                      <a:r>
                        <a:rPr lang="en-GB" sz="1100" b="0" i="0" u="none" strike="noStrike">
                          <a:solidFill>
                            <a:srgbClr val="000000"/>
                          </a:solidFill>
                          <a:effectLst/>
                          <a:latin typeface="Calibri"/>
                        </a:rPr>
                        <a:t>14</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r>
              <a:tr h="224367">
                <a:tc>
                  <a:txBody>
                    <a:bodyPr/>
                    <a:lstStyle/>
                    <a:p>
                      <a:pPr algn="l" fontAlgn="b"/>
                      <a:r>
                        <a:rPr lang="en-GB" sz="1100" b="0" i="0" u="none" strike="noStrike">
                          <a:solidFill>
                            <a:srgbClr val="000000"/>
                          </a:solidFill>
                          <a:effectLst/>
                          <a:latin typeface="Calibri"/>
                        </a:rPr>
                        <a:t>cyber clean</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c>
                  <a:txBody>
                    <a:bodyPr/>
                    <a:lstStyle/>
                    <a:p>
                      <a:pPr algn="r" fontAlgn="b"/>
                      <a:r>
                        <a:rPr lang="en-GB" sz="1100" b="0" i="0" u="none" strike="noStrike">
                          <a:solidFill>
                            <a:srgbClr val="000000"/>
                          </a:solidFill>
                          <a:effectLst/>
                          <a:latin typeface="Calibri"/>
                        </a:rPr>
                        <a:t>880</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c>
                  <a:txBody>
                    <a:bodyPr/>
                    <a:lstStyle/>
                    <a:p>
                      <a:pPr algn="r" fontAlgn="b"/>
                      <a:r>
                        <a:rPr lang="en-GB" sz="1100" b="0" i="0" u="none" strike="noStrike">
                          <a:solidFill>
                            <a:srgbClr val="000000"/>
                          </a:solidFill>
                          <a:effectLst/>
                          <a:latin typeface="Calibri"/>
                        </a:rPr>
                        <a:t>13</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c>
                  <a:txBody>
                    <a:bodyPr/>
                    <a:lstStyle/>
                    <a:p>
                      <a:pPr algn="r" fontAlgn="b"/>
                      <a:r>
                        <a:rPr lang="en-GB" sz="1100" b="0" i="0" u="none" strike="noStrike">
                          <a:solidFill>
                            <a:srgbClr val="000000"/>
                          </a:solidFill>
                          <a:effectLst/>
                          <a:latin typeface="Calibri"/>
                        </a:rPr>
                        <a:t>11</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r>
              <a:tr h="224367">
                <a:tc>
                  <a:txBody>
                    <a:bodyPr/>
                    <a:lstStyle/>
                    <a:p>
                      <a:pPr algn="l" fontAlgn="b"/>
                      <a:r>
                        <a:rPr lang="en-GB" sz="1100" b="0" i="0" u="none" strike="noStrike">
                          <a:solidFill>
                            <a:srgbClr val="000000"/>
                          </a:solidFill>
                          <a:effectLst/>
                          <a:latin typeface="Calibri"/>
                        </a:rPr>
                        <a:t>aroma home</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c>
                  <a:txBody>
                    <a:bodyPr/>
                    <a:lstStyle/>
                    <a:p>
                      <a:pPr algn="r" fontAlgn="b"/>
                      <a:r>
                        <a:rPr lang="en-GB" sz="1100" b="0" i="0" u="none" strike="noStrike">
                          <a:solidFill>
                            <a:srgbClr val="000000"/>
                          </a:solidFill>
                          <a:effectLst/>
                          <a:latin typeface="Calibri"/>
                        </a:rPr>
                        <a:t>880</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c>
                  <a:txBody>
                    <a:bodyPr/>
                    <a:lstStyle/>
                    <a:p>
                      <a:pPr algn="r" fontAlgn="b"/>
                      <a:r>
                        <a:rPr lang="en-GB" sz="1100" b="0" i="0" u="none" strike="noStrike">
                          <a:solidFill>
                            <a:srgbClr val="000000"/>
                          </a:solidFill>
                          <a:effectLst/>
                          <a:latin typeface="Calibri"/>
                        </a:rPr>
                        <a:t>9</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c>
                  <a:txBody>
                    <a:bodyPr/>
                    <a:lstStyle/>
                    <a:p>
                      <a:pPr algn="r" fontAlgn="b"/>
                      <a:r>
                        <a:rPr lang="en-GB" sz="1100" b="0" i="0" u="none" strike="noStrike">
                          <a:solidFill>
                            <a:srgbClr val="000000"/>
                          </a:solidFill>
                          <a:effectLst/>
                          <a:latin typeface="Calibri"/>
                        </a:rPr>
                        <a:t>56</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r>
              <a:tr h="224367">
                <a:tc>
                  <a:txBody>
                    <a:bodyPr/>
                    <a:lstStyle/>
                    <a:p>
                      <a:pPr algn="l" fontAlgn="b"/>
                      <a:r>
                        <a:rPr lang="en-GB" sz="1100" b="0" i="0" u="none" strike="noStrike">
                          <a:solidFill>
                            <a:srgbClr val="000000"/>
                          </a:solidFill>
                          <a:effectLst/>
                          <a:latin typeface="Calibri"/>
                        </a:rPr>
                        <a:t>dad gifts</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c>
                  <a:txBody>
                    <a:bodyPr/>
                    <a:lstStyle/>
                    <a:p>
                      <a:pPr algn="r" fontAlgn="b"/>
                      <a:r>
                        <a:rPr lang="en-GB" sz="1100" b="0" i="0" u="none" strike="noStrike">
                          <a:solidFill>
                            <a:srgbClr val="000000"/>
                          </a:solidFill>
                          <a:effectLst/>
                          <a:latin typeface="Calibri"/>
                        </a:rPr>
                        <a:t>720</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c>
                  <a:txBody>
                    <a:bodyPr/>
                    <a:lstStyle/>
                    <a:p>
                      <a:pPr algn="r" fontAlgn="b"/>
                      <a:r>
                        <a:rPr lang="en-GB" sz="1100" b="0" i="0" u="none" strike="noStrike">
                          <a:solidFill>
                            <a:srgbClr val="000000"/>
                          </a:solidFill>
                          <a:effectLst/>
                          <a:latin typeface="Calibri"/>
                        </a:rPr>
                        <a:t>11</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c>
                  <a:txBody>
                    <a:bodyPr/>
                    <a:lstStyle/>
                    <a:p>
                      <a:pPr algn="r" fontAlgn="b"/>
                      <a:r>
                        <a:rPr lang="en-GB" sz="1100" b="0" i="0" u="none" strike="noStrike">
                          <a:solidFill>
                            <a:srgbClr val="000000"/>
                          </a:solidFill>
                          <a:effectLst/>
                          <a:latin typeface="Calibri"/>
                        </a:rPr>
                        <a:t>8</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r>
              <a:tr h="224367">
                <a:tc>
                  <a:txBody>
                    <a:bodyPr/>
                    <a:lstStyle/>
                    <a:p>
                      <a:pPr algn="l" fontAlgn="b"/>
                      <a:r>
                        <a:rPr lang="en-GB" sz="1100" b="0" i="0" u="none" strike="noStrike">
                          <a:solidFill>
                            <a:srgbClr val="000000"/>
                          </a:solidFill>
                          <a:effectLst/>
                          <a:latin typeface="Calibri"/>
                        </a:rPr>
                        <a:t>fire pits uk</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c>
                  <a:txBody>
                    <a:bodyPr/>
                    <a:lstStyle/>
                    <a:p>
                      <a:pPr algn="r" fontAlgn="b"/>
                      <a:r>
                        <a:rPr lang="en-GB" sz="1100" b="0" i="0" u="none" strike="noStrike">
                          <a:solidFill>
                            <a:srgbClr val="000000"/>
                          </a:solidFill>
                          <a:effectLst/>
                          <a:latin typeface="Calibri"/>
                        </a:rPr>
                        <a:t>720</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c>
                  <a:txBody>
                    <a:bodyPr/>
                    <a:lstStyle/>
                    <a:p>
                      <a:pPr algn="r" fontAlgn="b"/>
                      <a:r>
                        <a:rPr lang="en-GB" sz="1100" b="0" i="0" u="none" strike="noStrike">
                          <a:solidFill>
                            <a:srgbClr val="000000"/>
                          </a:solidFill>
                          <a:effectLst/>
                          <a:latin typeface="Calibri"/>
                        </a:rPr>
                        <a:t>13</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c>
                  <a:txBody>
                    <a:bodyPr/>
                    <a:lstStyle/>
                    <a:p>
                      <a:pPr algn="r" fontAlgn="b"/>
                      <a:r>
                        <a:rPr lang="en-GB" sz="1100" b="0" i="0" u="none" strike="noStrike">
                          <a:solidFill>
                            <a:srgbClr val="000000"/>
                          </a:solidFill>
                          <a:effectLst/>
                          <a:latin typeface="Calibri"/>
                        </a:rPr>
                        <a:t>7</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r>
              <a:tr h="224367">
                <a:tc>
                  <a:txBody>
                    <a:bodyPr/>
                    <a:lstStyle/>
                    <a:p>
                      <a:pPr algn="l" fontAlgn="b"/>
                      <a:r>
                        <a:rPr lang="en-GB" sz="1100" b="0" i="0" u="none" strike="noStrike">
                          <a:solidFill>
                            <a:srgbClr val="000000"/>
                          </a:solidFill>
                          <a:effectLst/>
                          <a:latin typeface="Calibri"/>
                        </a:rPr>
                        <a:t>boys gifts</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c>
                  <a:txBody>
                    <a:bodyPr/>
                    <a:lstStyle/>
                    <a:p>
                      <a:pPr algn="r" fontAlgn="b"/>
                      <a:r>
                        <a:rPr lang="en-GB" sz="1100" b="0" i="0" u="none" strike="noStrike">
                          <a:solidFill>
                            <a:srgbClr val="000000"/>
                          </a:solidFill>
                          <a:effectLst/>
                          <a:latin typeface="Calibri"/>
                        </a:rPr>
                        <a:t>590</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c>
                  <a:txBody>
                    <a:bodyPr/>
                    <a:lstStyle/>
                    <a:p>
                      <a:pPr algn="r" fontAlgn="b"/>
                      <a:r>
                        <a:rPr lang="en-GB" sz="1100" b="0" i="0" u="none" strike="noStrike">
                          <a:solidFill>
                            <a:srgbClr val="000000"/>
                          </a:solidFill>
                          <a:effectLst/>
                          <a:latin typeface="Calibri"/>
                        </a:rPr>
                        <a:t>11</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c>
                  <a:txBody>
                    <a:bodyPr/>
                    <a:lstStyle/>
                    <a:p>
                      <a:pPr algn="r" fontAlgn="b"/>
                      <a:r>
                        <a:rPr lang="en-GB" sz="1100" b="0" i="0" u="none" strike="noStrike">
                          <a:solidFill>
                            <a:srgbClr val="000000"/>
                          </a:solidFill>
                          <a:effectLst/>
                          <a:latin typeface="Calibri"/>
                        </a:rPr>
                        <a:t>83</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r>
              <a:tr h="224367">
                <a:tc>
                  <a:txBody>
                    <a:bodyPr/>
                    <a:lstStyle/>
                    <a:p>
                      <a:pPr algn="l" fontAlgn="b"/>
                      <a:r>
                        <a:rPr lang="en-GB" sz="1100" b="0" i="0" u="none" strike="noStrike">
                          <a:solidFill>
                            <a:srgbClr val="000000"/>
                          </a:solidFill>
                          <a:effectLst/>
                          <a:latin typeface="Calibri"/>
                        </a:rPr>
                        <a:t>experience days uk</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c>
                  <a:txBody>
                    <a:bodyPr/>
                    <a:lstStyle/>
                    <a:p>
                      <a:pPr algn="r" fontAlgn="b"/>
                      <a:r>
                        <a:rPr lang="en-GB" sz="1100" b="0" i="0" u="none" strike="noStrike">
                          <a:solidFill>
                            <a:srgbClr val="000000"/>
                          </a:solidFill>
                          <a:effectLst/>
                          <a:latin typeface="Calibri"/>
                        </a:rPr>
                        <a:t>590</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c>
                  <a:txBody>
                    <a:bodyPr/>
                    <a:lstStyle/>
                    <a:p>
                      <a:pPr algn="r" fontAlgn="b"/>
                      <a:r>
                        <a:rPr lang="en-GB" sz="1100" b="0" i="0" u="none" strike="noStrike">
                          <a:solidFill>
                            <a:srgbClr val="000000"/>
                          </a:solidFill>
                          <a:effectLst/>
                          <a:latin typeface="Calibri"/>
                        </a:rPr>
                        <a:t>10</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c>
                  <a:txBody>
                    <a:bodyPr/>
                    <a:lstStyle/>
                    <a:p>
                      <a:pPr algn="r" fontAlgn="b"/>
                      <a:r>
                        <a:rPr lang="en-GB" sz="1100" b="0" i="0" u="none" strike="noStrike">
                          <a:solidFill>
                            <a:srgbClr val="000000"/>
                          </a:solidFill>
                          <a:effectLst/>
                          <a:latin typeface="Calibri"/>
                        </a:rPr>
                        <a:t>7</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r>
              <a:tr h="224367">
                <a:tc>
                  <a:txBody>
                    <a:bodyPr/>
                    <a:lstStyle/>
                    <a:p>
                      <a:pPr algn="l" fontAlgn="b"/>
                      <a:r>
                        <a:rPr lang="en-GB" sz="1100" b="0" i="0" u="none" strike="noStrike">
                          <a:solidFill>
                            <a:srgbClr val="000000"/>
                          </a:solidFill>
                          <a:effectLst/>
                          <a:latin typeface="Calibri"/>
                        </a:rPr>
                        <a:t>digital keyring</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c>
                  <a:txBody>
                    <a:bodyPr/>
                    <a:lstStyle/>
                    <a:p>
                      <a:pPr algn="r" fontAlgn="b"/>
                      <a:r>
                        <a:rPr lang="en-GB" sz="1100" b="0" i="0" u="none" strike="noStrike">
                          <a:solidFill>
                            <a:srgbClr val="000000"/>
                          </a:solidFill>
                          <a:effectLst/>
                          <a:latin typeface="Calibri"/>
                        </a:rPr>
                        <a:t>480</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c>
                  <a:txBody>
                    <a:bodyPr/>
                    <a:lstStyle/>
                    <a:p>
                      <a:pPr algn="r" fontAlgn="b"/>
                      <a:r>
                        <a:rPr lang="en-GB" sz="1100" b="0" i="0" u="none" strike="noStrike">
                          <a:solidFill>
                            <a:srgbClr val="000000"/>
                          </a:solidFill>
                          <a:effectLst/>
                          <a:latin typeface="Calibri"/>
                        </a:rPr>
                        <a:t>14</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c>
                  <a:txBody>
                    <a:bodyPr/>
                    <a:lstStyle/>
                    <a:p>
                      <a:pPr algn="r" fontAlgn="b"/>
                      <a:r>
                        <a:rPr lang="en-GB" sz="1100" b="0" i="0" u="none" strike="noStrike">
                          <a:solidFill>
                            <a:srgbClr val="000000"/>
                          </a:solidFill>
                          <a:effectLst/>
                          <a:latin typeface="Calibri"/>
                        </a:rPr>
                        <a:t>23</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r>
              <a:tr h="224367">
                <a:tc>
                  <a:txBody>
                    <a:bodyPr/>
                    <a:lstStyle/>
                    <a:p>
                      <a:pPr algn="l" fontAlgn="b"/>
                      <a:r>
                        <a:rPr lang="en-GB" sz="1100" b="0" i="0" u="none" strike="noStrike">
                          <a:solidFill>
                            <a:srgbClr val="000000"/>
                          </a:solidFill>
                          <a:effectLst/>
                          <a:latin typeface="Calibri"/>
                        </a:rPr>
                        <a:t>addict-a-ball</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c>
                  <a:txBody>
                    <a:bodyPr/>
                    <a:lstStyle/>
                    <a:p>
                      <a:pPr algn="r" fontAlgn="b"/>
                      <a:r>
                        <a:rPr lang="en-GB" sz="1100" b="0" i="0" u="none" strike="noStrike">
                          <a:solidFill>
                            <a:srgbClr val="000000"/>
                          </a:solidFill>
                          <a:effectLst/>
                          <a:latin typeface="Calibri"/>
                        </a:rPr>
                        <a:t>480</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c>
                  <a:txBody>
                    <a:bodyPr/>
                    <a:lstStyle/>
                    <a:p>
                      <a:pPr algn="r" fontAlgn="b"/>
                      <a:r>
                        <a:rPr lang="en-GB" sz="1100" b="0" i="0" u="none" strike="noStrike">
                          <a:solidFill>
                            <a:srgbClr val="000000"/>
                          </a:solidFill>
                          <a:effectLst/>
                          <a:latin typeface="Calibri"/>
                        </a:rPr>
                        <a:t>13</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c>
                  <a:txBody>
                    <a:bodyPr/>
                    <a:lstStyle/>
                    <a:p>
                      <a:pPr algn="r" fontAlgn="b"/>
                      <a:r>
                        <a:rPr lang="en-GB" sz="1100" b="0" i="0" u="none" strike="noStrike" dirty="0">
                          <a:solidFill>
                            <a:srgbClr val="000000"/>
                          </a:solidFill>
                          <a:effectLst/>
                          <a:latin typeface="Calibri"/>
                        </a:rPr>
                        <a:t>18</a:t>
                      </a:r>
                    </a:p>
                  </a:txBody>
                  <a:tcPr marL="9525" marR="9525" marT="9525" marB="0" anchor="b">
                    <a:lnL>
                      <a:noFill/>
                    </a:lnL>
                    <a:lnR>
                      <a:noFill/>
                    </a:lnR>
                    <a:lnT w="6350" cap="flat" cmpd="sng" algn="ctr">
                      <a:solidFill>
                        <a:srgbClr val="EBF1DE"/>
                      </a:solidFill>
                      <a:prstDash val="solid"/>
                      <a:round/>
                      <a:headEnd type="none" w="med" len="med"/>
                      <a:tailEnd type="none" w="med" len="med"/>
                    </a:lnT>
                    <a:lnB w="6350" cap="flat" cmpd="sng" algn="ctr">
                      <a:solidFill>
                        <a:srgbClr val="EBF1DE"/>
                      </a:solidFill>
                      <a:prstDash val="solid"/>
                      <a:round/>
                      <a:headEnd type="none" w="med" len="med"/>
                      <a:tailEnd type="none" w="med" len="med"/>
                    </a:lnB>
                    <a:solidFill>
                      <a:srgbClr val="D8E4BC"/>
                    </a:solidFill>
                  </a:tcPr>
                </a:tc>
              </a:tr>
            </a:tbl>
          </a:graphicData>
        </a:graphic>
      </p:graphicFrame>
      <p:graphicFrame>
        <p:nvGraphicFramePr>
          <p:cNvPr id="6" name="Diagram 5"/>
          <p:cNvGraphicFramePr/>
          <p:nvPr>
            <p:extLst>
              <p:ext uri="{D42A27DB-BD31-4B8C-83A1-F6EECF244321}">
                <p14:modId xmlns:p14="http://schemas.microsoft.com/office/powerpoint/2010/main" val="3195592394"/>
              </p:ext>
            </p:extLst>
          </p:nvPr>
        </p:nvGraphicFramePr>
        <p:xfrm>
          <a:off x="5562600" y="1066800"/>
          <a:ext cx="44196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0" y="6197025"/>
            <a:ext cx="9144000" cy="584775"/>
          </a:xfrm>
          <a:prstGeom prst="rect">
            <a:avLst/>
          </a:prstGeom>
          <a:noFill/>
        </p:spPr>
        <p:txBody>
          <a:bodyPr wrap="square" rtlCol="0">
            <a:spAutoFit/>
          </a:bodyPr>
          <a:lstStyle/>
          <a:p>
            <a:r>
              <a:rPr lang="en-GB" b="1" baseline="0" dirty="0" smtClean="0">
                <a:solidFill>
                  <a:schemeClr val="bg1"/>
                </a:solidFill>
              </a:rPr>
              <a:t>For extra points, run your low hanging fruit terms through Google Suggest, fetch the rankings and search volumes for your site and re-apply the low hanging fruit filter!</a:t>
            </a:r>
            <a:endParaRPr lang="en-GB" b="1" baseline="0" dirty="0">
              <a:solidFill>
                <a:schemeClr val="bg1"/>
              </a:solidFill>
            </a:endParaRPr>
          </a:p>
        </p:txBody>
      </p:sp>
    </p:spTree>
    <p:extLst>
      <p:ext uri="{BB962C8B-B14F-4D97-AF65-F5344CB8AC3E}">
        <p14:creationId xmlns:p14="http://schemas.microsoft.com/office/powerpoint/2010/main" val="3312843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14400"/>
            <a:ext cx="9144000" cy="990600"/>
          </a:xfrm>
        </p:spPr>
        <p:txBody>
          <a:bodyPr/>
          <a:lstStyle/>
          <a:p>
            <a:r>
              <a:rPr lang="en-GB" dirty="0" smtClean="0"/>
              <a:t>What if you could group those keywords together so they made some actionable sense?</a:t>
            </a:r>
            <a:endParaRPr lang="en-GB" dirty="0"/>
          </a:p>
        </p:txBody>
      </p:sp>
      <p:graphicFrame>
        <p:nvGraphicFramePr>
          <p:cNvPr id="5" name="Diagram 4"/>
          <p:cNvGraphicFramePr/>
          <p:nvPr>
            <p:extLst>
              <p:ext uri="{D42A27DB-BD31-4B8C-83A1-F6EECF244321}">
                <p14:modId xmlns:p14="http://schemas.microsoft.com/office/powerpoint/2010/main" val="2218253837"/>
              </p:ext>
            </p:extLst>
          </p:nvPr>
        </p:nvGraphicFramePr>
        <p:xfrm>
          <a:off x="152400" y="2133600"/>
          <a:ext cx="8839200" cy="175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0" y="6197025"/>
            <a:ext cx="9144000" cy="584775"/>
          </a:xfrm>
          <a:prstGeom prst="rect">
            <a:avLst/>
          </a:prstGeom>
          <a:noFill/>
        </p:spPr>
        <p:txBody>
          <a:bodyPr wrap="square" rtlCol="0">
            <a:spAutoFit/>
          </a:bodyPr>
          <a:lstStyle/>
          <a:p>
            <a:r>
              <a:rPr lang="en-GB" b="1" baseline="0" dirty="0" smtClean="0">
                <a:solidFill>
                  <a:schemeClr val="bg1"/>
                </a:solidFill>
              </a:rPr>
              <a:t>If you can group keywords together, you can spot priorities in search behaviour that might allow you to confidently construct a site architecture</a:t>
            </a:r>
            <a:endParaRPr lang="en-GB" b="1" baseline="0" dirty="0">
              <a:solidFill>
                <a:schemeClr val="bg1"/>
              </a:solidFill>
            </a:endParaRPr>
          </a:p>
        </p:txBody>
      </p:sp>
      <p:sp>
        <p:nvSpPr>
          <p:cNvPr id="7" name="Rectangular Callout 6"/>
          <p:cNvSpPr/>
          <p:nvPr/>
        </p:nvSpPr>
        <p:spPr bwMode="auto">
          <a:xfrm>
            <a:off x="685800" y="3810000"/>
            <a:ext cx="1371600" cy="457200"/>
          </a:xfrm>
          <a:prstGeom prst="wedgeRectCallout">
            <a:avLst>
              <a:gd name="adj1" fmla="val -43292"/>
              <a:gd name="adj2" fmla="val -139153"/>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none" lIns="91440" tIns="45720" rIns="91440" bIns="45720" numCol="1" rtlCol="0" anchor="ctr" anchorCtr="0" compatLnSpc="1">
            <a:prstTxWarp prst="textNoShape">
              <a:avLst/>
            </a:prstTxWarp>
          </a:bodyPr>
          <a:lstStyle/>
          <a:p>
            <a:endParaRPr lang="en-GB" sz="1800" b="1" baseline="0" dirty="0" smtClean="0">
              <a:latin typeface="Segoe Script" pitchFamily="34" charset="0"/>
            </a:endParaRPr>
          </a:p>
          <a:p>
            <a:r>
              <a:rPr lang="en-GB" sz="1800" b="1" baseline="0" dirty="0" smtClean="0">
                <a:latin typeface="Segoe Script" pitchFamily="34" charset="0"/>
              </a:rPr>
              <a:t/>
            </a:r>
            <a:br>
              <a:rPr lang="en-GB" sz="1800" b="1" baseline="0" dirty="0" smtClean="0">
                <a:latin typeface="Segoe Script" pitchFamily="34" charset="0"/>
              </a:rPr>
            </a:br>
            <a:r>
              <a:rPr lang="en-GB" sz="1800" b="1" baseline="0" dirty="0" smtClean="0">
                <a:latin typeface="Segoe Script" pitchFamily="34" charset="0"/>
              </a:rPr>
              <a:t>Buy</a:t>
            </a:r>
          </a:p>
          <a:p>
            <a:endParaRPr lang="en-GB" sz="1800" b="1" dirty="0" smtClean="0">
              <a:latin typeface="Segoe Script"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25000" dirty="0" smtClean="0">
              <a:ln>
                <a:noFill/>
              </a:ln>
              <a:solidFill>
                <a:schemeClr val="tx1"/>
              </a:solidFill>
              <a:effectLst/>
              <a:latin typeface="Segoe Script" pitchFamily="34" charset="0"/>
            </a:endParaRPr>
          </a:p>
        </p:txBody>
      </p:sp>
      <p:sp>
        <p:nvSpPr>
          <p:cNvPr id="8" name="Rectangular Callout 7"/>
          <p:cNvSpPr/>
          <p:nvPr/>
        </p:nvSpPr>
        <p:spPr bwMode="auto">
          <a:xfrm>
            <a:off x="2209800" y="4572000"/>
            <a:ext cx="1371600" cy="457200"/>
          </a:xfrm>
          <a:prstGeom prst="wedgeRectCallout">
            <a:avLst>
              <a:gd name="adj1" fmla="val -23378"/>
              <a:gd name="adj2" fmla="val -300192"/>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none" lIns="91440" tIns="45720" rIns="91440" bIns="45720" numCol="1" rtlCol="0" anchor="ctr" anchorCtr="0" compatLnSpc="1">
            <a:prstTxWarp prst="textNoShape">
              <a:avLst/>
            </a:prstTxWarp>
          </a:bodyPr>
          <a:lstStyle/>
          <a:p>
            <a:endParaRPr lang="en-GB" sz="1800" b="1" baseline="0" dirty="0" smtClean="0">
              <a:latin typeface="Segoe Script" pitchFamily="34" charset="0"/>
            </a:endParaRPr>
          </a:p>
          <a:p>
            <a:r>
              <a:rPr lang="en-GB" sz="1800" b="1" baseline="0" dirty="0" smtClean="0">
                <a:latin typeface="Segoe Script" pitchFamily="34" charset="0"/>
              </a:rPr>
              <a:t/>
            </a:r>
            <a:br>
              <a:rPr lang="en-GB" sz="1800" b="1" baseline="0" dirty="0" smtClean="0">
                <a:latin typeface="Segoe Script" pitchFamily="34" charset="0"/>
              </a:rPr>
            </a:br>
            <a:r>
              <a:rPr lang="en-GB" sz="1800" b="1" baseline="0" dirty="0" smtClean="0">
                <a:latin typeface="Segoe Script" pitchFamily="34" charset="0"/>
              </a:rPr>
              <a:t>used</a:t>
            </a:r>
          </a:p>
          <a:p>
            <a:endParaRPr lang="en-GB" sz="1800" b="1" dirty="0" smtClean="0">
              <a:latin typeface="Segoe Script"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25000" dirty="0" smtClean="0">
              <a:ln>
                <a:noFill/>
              </a:ln>
              <a:solidFill>
                <a:schemeClr val="tx1"/>
              </a:solidFill>
              <a:effectLst/>
              <a:latin typeface="Segoe Script" pitchFamily="34" charset="0"/>
            </a:endParaRPr>
          </a:p>
        </p:txBody>
      </p:sp>
      <p:sp>
        <p:nvSpPr>
          <p:cNvPr id="13" name="Rectangular Callout 12"/>
          <p:cNvSpPr/>
          <p:nvPr/>
        </p:nvSpPr>
        <p:spPr bwMode="auto">
          <a:xfrm>
            <a:off x="7620000" y="3810000"/>
            <a:ext cx="1371600" cy="457200"/>
          </a:xfrm>
          <a:prstGeom prst="wedgeRectCallout">
            <a:avLst>
              <a:gd name="adj1" fmla="val -25110"/>
              <a:gd name="adj2" fmla="val -149543"/>
            </a:avLst>
          </a:prstGeom>
          <a:noFill/>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endParaRPr lang="en-GB" sz="1100" b="1" baseline="0" dirty="0" smtClean="0">
              <a:solidFill>
                <a:schemeClr val="tx1"/>
              </a:solidFill>
              <a:latin typeface="Segoe Script" pitchFamily="34" charset="0"/>
            </a:endParaRPr>
          </a:p>
          <a:p>
            <a:r>
              <a:rPr lang="en-GB" sz="1100" b="1" baseline="0" dirty="0" smtClean="0">
                <a:solidFill>
                  <a:schemeClr val="tx1"/>
                </a:solidFill>
                <a:latin typeface="Segoe Script" pitchFamily="34" charset="0"/>
              </a:rPr>
              <a:t/>
            </a:r>
            <a:br>
              <a:rPr lang="en-GB" sz="1100" b="1" baseline="0" dirty="0" smtClean="0">
                <a:solidFill>
                  <a:schemeClr val="tx1"/>
                </a:solidFill>
                <a:latin typeface="Segoe Script" pitchFamily="34" charset="0"/>
              </a:rPr>
            </a:br>
            <a:r>
              <a:rPr lang="en-GB" b="1" baseline="0" dirty="0" smtClean="0">
                <a:solidFill>
                  <a:schemeClr val="tx1"/>
                </a:solidFill>
                <a:latin typeface="Segoe Script" pitchFamily="34" charset="0"/>
              </a:rPr>
              <a:t>London</a:t>
            </a:r>
          </a:p>
          <a:p>
            <a:endParaRPr lang="en-GB" b="1" dirty="0" smtClean="0">
              <a:solidFill>
                <a:schemeClr val="tx1"/>
              </a:solidFill>
              <a:latin typeface="Segoe Script"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1" i="0" u="none" strike="noStrike" cap="none" normalizeH="0" baseline="-25000" dirty="0" smtClean="0">
              <a:ln>
                <a:noFill/>
              </a:ln>
              <a:solidFill>
                <a:schemeClr val="tx1"/>
              </a:solidFill>
              <a:effectLst/>
              <a:latin typeface="Segoe Script" pitchFamily="34" charset="0"/>
            </a:endParaRPr>
          </a:p>
        </p:txBody>
      </p:sp>
      <p:sp>
        <p:nvSpPr>
          <p:cNvPr id="16" name="Rectangular Callout 15"/>
          <p:cNvSpPr/>
          <p:nvPr/>
        </p:nvSpPr>
        <p:spPr bwMode="auto">
          <a:xfrm>
            <a:off x="3352800" y="3810000"/>
            <a:ext cx="1371600" cy="457200"/>
          </a:xfrm>
          <a:prstGeom prst="wedgeRectCallout">
            <a:avLst>
              <a:gd name="adj1" fmla="val -43292"/>
              <a:gd name="adj2" fmla="val -139153"/>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none" lIns="91440" tIns="45720" rIns="91440" bIns="45720" numCol="1" rtlCol="0" anchor="ctr" anchorCtr="0" compatLnSpc="1">
            <a:prstTxWarp prst="textNoShape">
              <a:avLst/>
            </a:prstTxWarp>
          </a:bodyPr>
          <a:lstStyle/>
          <a:p>
            <a:endParaRPr lang="en-GB" sz="1100" b="1" baseline="0" dirty="0" smtClean="0">
              <a:solidFill>
                <a:schemeClr val="tx1"/>
              </a:solidFill>
              <a:latin typeface="Segoe Script" pitchFamily="34" charset="0"/>
            </a:endParaRPr>
          </a:p>
          <a:p>
            <a:r>
              <a:rPr lang="en-GB" sz="1100" b="1" baseline="0" dirty="0" smtClean="0">
                <a:solidFill>
                  <a:schemeClr val="tx1"/>
                </a:solidFill>
                <a:latin typeface="Segoe Script" pitchFamily="34" charset="0"/>
              </a:rPr>
              <a:t/>
            </a:r>
            <a:br>
              <a:rPr lang="en-GB" sz="1100" b="1" baseline="0" dirty="0" smtClean="0">
                <a:solidFill>
                  <a:schemeClr val="tx1"/>
                </a:solidFill>
                <a:latin typeface="Segoe Script" pitchFamily="34" charset="0"/>
              </a:rPr>
            </a:br>
            <a:r>
              <a:rPr lang="en-GB" b="1" baseline="0" dirty="0" smtClean="0">
                <a:solidFill>
                  <a:schemeClr val="tx1"/>
                </a:solidFill>
                <a:latin typeface="Segoe Script" pitchFamily="34" charset="0"/>
              </a:rPr>
              <a:t>Red</a:t>
            </a:r>
          </a:p>
          <a:p>
            <a:endParaRPr lang="en-GB" sz="1100" b="1" baseline="0" dirty="0" smtClean="0">
              <a:solidFill>
                <a:schemeClr val="tx1"/>
              </a:solidFill>
              <a:latin typeface="Segoe Script" pitchFamily="34" charset="0"/>
            </a:endParaRPr>
          </a:p>
          <a:p>
            <a:pPr marL="0" marR="0" indent="0" defTabSz="914400" eaLnBrk="1" latinLnBrk="0" hangingPunct="1">
              <a:lnSpc>
                <a:spcPct val="100000"/>
              </a:lnSpc>
              <a:buClrTx/>
              <a:buSzTx/>
              <a:buFontTx/>
              <a:buNone/>
              <a:tabLst/>
            </a:pPr>
            <a:endParaRPr lang="en-GB" sz="1100" b="1" baseline="0" dirty="0" smtClean="0">
              <a:solidFill>
                <a:schemeClr val="tx1"/>
              </a:solidFill>
              <a:latin typeface="Segoe Script" pitchFamily="34" charset="0"/>
            </a:endParaRPr>
          </a:p>
        </p:txBody>
      </p:sp>
      <p:sp>
        <p:nvSpPr>
          <p:cNvPr id="11" name="Rectangular Callout 10"/>
          <p:cNvSpPr/>
          <p:nvPr/>
        </p:nvSpPr>
        <p:spPr bwMode="auto">
          <a:xfrm>
            <a:off x="6400800" y="4572000"/>
            <a:ext cx="1371600" cy="457200"/>
          </a:xfrm>
          <a:prstGeom prst="wedgeRectCallout">
            <a:avLst>
              <a:gd name="adj1" fmla="val -22512"/>
              <a:gd name="adj2" fmla="val -315777"/>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0" anchor="ctr" anchorCtr="0" compatLnSpc="1">
            <a:prstTxWarp prst="textNoShape">
              <a:avLst/>
            </a:prstTxWarp>
          </a:bodyPr>
          <a:lstStyle/>
          <a:p>
            <a:endParaRPr lang="en-GB" sz="1100" b="1" baseline="0" dirty="0" smtClean="0">
              <a:latin typeface="Segoe Script" pitchFamily="34" charset="0"/>
            </a:endParaRPr>
          </a:p>
          <a:p>
            <a:r>
              <a:rPr lang="en-GB" sz="1100" b="1" baseline="0" dirty="0" smtClean="0">
                <a:latin typeface="Segoe Script" pitchFamily="34" charset="0"/>
              </a:rPr>
              <a:t/>
            </a:r>
            <a:br>
              <a:rPr lang="en-GB" sz="1100" b="1" baseline="0" dirty="0" smtClean="0">
                <a:latin typeface="Segoe Script" pitchFamily="34" charset="0"/>
              </a:rPr>
            </a:br>
            <a:r>
              <a:rPr lang="en-GB" sz="1800" b="1" baseline="0" dirty="0" smtClean="0">
                <a:solidFill>
                  <a:schemeClr val="tx1"/>
                </a:solidFill>
                <a:latin typeface="Segoe Script" pitchFamily="34" charset="0"/>
              </a:rPr>
              <a:t>S3</a:t>
            </a:r>
          </a:p>
          <a:p>
            <a:endParaRPr lang="en-GB" b="1" dirty="0" smtClean="0">
              <a:latin typeface="Segoe Script"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1" i="0" u="none" strike="noStrike" cap="none" normalizeH="0" baseline="-25000" dirty="0" smtClean="0">
              <a:ln>
                <a:noFill/>
              </a:ln>
              <a:solidFill>
                <a:schemeClr val="tx1"/>
              </a:solidFill>
              <a:effectLst/>
              <a:latin typeface="Segoe Script" pitchFamily="34" charset="0"/>
            </a:endParaRPr>
          </a:p>
        </p:txBody>
      </p:sp>
      <p:sp>
        <p:nvSpPr>
          <p:cNvPr id="12" name="Rectangular Callout 11"/>
          <p:cNvSpPr/>
          <p:nvPr/>
        </p:nvSpPr>
        <p:spPr bwMode="auto">
          <a:xfrm>
            <a:off x="4953000" y="3810000"/>
            <a:ext cx="1371600" cy="457200"/>
          </a:xfrm>
          <a:prstGeom prst="wedgeRectCallout">
            <a:avLst>
              <a:gd name="adj1" fmla="val -43292"/>
              <a:gd name="adj2" fmla="val -139153"/>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none" lIns="91440" tIns="45720" rIns="91440" bIns="45720" numCol="1" rtlCol="0" anchor="ctr" anchorCtr="0" compatLnSpc="1">
            <a:prstTxWarp prst="textNoShape">
              <a:avLst/>
            </a:prstTxWarp>
          </a:bodyPr>
          <a:lstStyle/>
          <a:p>
            <a:endParaRPr lang="en-GB" b="1" baseline="0" dirty="0" smtClean="0">
              <a:latin typeface="Segoe Script" pitchFamily="34" charset="0"/>
            </a:endParaRPr>
          </a:p>
          <a:p>
            <a:r>
              <a:rPr lang="en-GB" b="1" baseline="0" dirty="0" smtClean="0">
                <a:latin typeface="Segoe Script" pitchFamily="34" charset="0"/>
              </a:rPr>
              <a:t/>
            </a:r>
            <a:br>
              <a:rPr lang="en-GB" b="1" baseline="0" dirty="0" smtClean="0">
                <a:latin typeface="Segoe Script" pitchFamily="34" charset="0"/>
              </a:rPr>
            </a:br>
            <a:r>
              <a:rPr lang="en-GB" b="1" baseline="0" dirty="0" smtClean="0">
                <a:latin typeface="Segoe Script" pitchFamily="34" charset="0"/>
              </a:rPr>
              <a:t>Audi</a:t>
            </a:r>
          </a:p>
          <a:p>
            <a:endParaRPr lang="en-GB" b="1" dirty="0" smtClean="0">
              <a:latin typeface="Segoe Script"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GB" b="1" i="0" u="none" strike="noStrike" cap="none" normalizeH="0" baseline="-25000" dirty="0" smtClean="0">
              <a:ln>
                <a:noFill/>
              </a:ln>
              <a:solidFill>
                <a:schemeClr val="tx1"/>
              </a:solidFill>
              <a:effectLst/>
              <a:latin typeface="Segoe Script"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2000"/>
                                        <p:tgtEl>
                                          <p:spTgt spid="7">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20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bg/>
                                          </p:spTgt>
                                        </p:tgtEl>
                                        <p:attrNameLst>
                                          <p:attrName>style.visibility</p:attrName>
                                        </p:attrNameLst>
                                      </p:cBhvr>
                                      <p:to>
                                        <p:strVal val="visible"/>
                                      </p:to>
                                    </p:set>
                                    <p:animEffect transition="in" filter="fade">
                                      <p:cBhvr>
                                        <p:cTn id="13" dur="2000"/>
                                        <p:tgtEl>
                                          <p:spTgt spid="8">
                                            <p:bg/>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fade">
                                      <p:cBhvr>
                                        <p:cTn id="16" dur="2000"/>
                                        <p:tgtEl>
                                          <p:spTgt spid="8">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bg/>
                                          </p:spTgt>
                                        </p:tgtEl>
                                        <p:attrNameLst>
                                          <p:attrName>style.visibility</p:attrName>
                                        </p:attrNameLst>
                                      </p:cBhvr>
                                      <p:to>
                                        <p:strVal val="visible"/>
                                      </p:to>
                                    </p:set>
                                    <p:animEffect transition="in" filter="fade">
                                      <p:cBhvr>
                                        <p:cTn id="19" dur="2000"/>
                                        <p:tgtEl>
                                          <p:spTgt spid="13">
                                            <p:bg/>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fade">
                                      <p:cBhvr>
                                        <p:cTn id="22" dur="2000"/>
                                        <p:tgtEl>
                                          <p:spTgt spid="13">
                                            <p:txEl>
                                              <p:pRg st="1" end="1"/>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bg/>
                                          </p:spTgt>
                                        </p:tgtEl>
                                        <p:attrNameLst>
                                          <p:attrName>style.visibility</p:attrName>
                                        </p:attrNameLst>
                                      </p:cBhvr>
                                      <p:to>
                                        <p:strVal val="visible"/>
                                      </p:to>
                                    </p:set>
                                    <p:animEffect transition="in" filter="fade">
                                      <p:cBhvr>
                                        <p:cTn id="25" dur="2000"/>
                                        <p:tgtEl>
                                          <p:spTgt spid="16">
                                            <p:bg/>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xEl>
                                              <p:pRg st="1" end="1"/>
                                            </p:txEl>
                                          </p:spTgt>
                                        </p:tgtEl>
                                        <p:attrNameLst>
                                          <p:attrName>style.visibility</p:attrName>
                                        </p:attrNameLst>
                                      </p:cBhvr>
                                      <p:to>
                                        <p:strVal val="visible"/>
                                      </p:to>
                                    </p:set>
                                    <p:animEffect transition="in" filter="fade">
                                      <p:cBhvr>
                                        <p:cTn id="28" dur="2000"/>
                                        <p:tgtEl>
                                          <p:spTgt spid="16">
                                            <p:txEl>
                                              <p:pRg st="1" end="1"/>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bg/>
                                          </p:spTgt>
                                        </p:tgtEl>
                                        <p:attrNameLst>
                                          <p:attrName>style.visibility</p:attrName>
                                        </p:attrNameLst>
                                      </p:cBhvr>
                                      <p:to>
                                        <p:strVal val="visible"/>
                                      </p:to>
                                    </p:set>
                                    <p:animEffect transition="in" filter="fade">
                                      <p:cBhvr>
                                        <p:cTn id="31" dur="2000"/>
                                        <p:tgtEl>
                                          <p:spTgt spid="11">
                                            <p:bg/>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xEl>
                                              <p:pRg st="1" end="1"/>
                                            </p:txEl>
                                          </p:spTgt>
                                        </p:tgtEl>
                                        <p:attrNameLst>
                                          <p:attrName>style.visibility</p:attrName>
                                        </p:attrNameLst>
                                      </p:cBhvr>
                                      <p:to>
                                        <p:strVal val="visible"/>
                                      </p:to>
                                    </p:set>
                                    <p:animEffect transition="in" filter="fade">
                                      <p:cBhvr>
                                        <p:cTn id="34" dur="2000"/>
                                        <p:tgtEl>
                                          <p:spTgt spid="11">
                                            <p:txEl>
                                              <p:pRg st="1" end="1"/>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
                                            <p:bg/>
                                          </p:spTgt>
                                        </p:tgtEl>
                                        <p:attrNameLst>
                                          <p:attrName>style.visibility</p:attrName>
                                        </p:attrNameLst>
                                      </p:cBhvr>
                                      <p:to>
                                        <p:strVal val="visible"/>
                                      </p:to>
                                    </p:set>
                                    <p:animEffect transition="in" filter="fade">
                                      <p:cBhvr>
                                        <p:cTn id="37" dur="2000"/>
                                        <p:tgtEl>
                                          <p:spTgt spid="12">
                                            <p:bg/>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xEl>
                                              <p:pRg st="1" end="1"/>
                                            </p:txEl>
                                          </p:spTgt>
                                        </p:tgtEl>
                                        <p:attrNameLst>
                                          <p:attrName>style.visibility</p:attrName>
                                        </p:attrNameLst>
                                      </p:cBhvr>
                                      <p:to>
                                        <p:strVal val="visible"/>
                                      </p:to>
                                    </p:set>
                                    <p:animEffect transition="in" filter="fade">
                                      <p:cBhvr>
                                        <p:cTn id="40" dur="20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P spid="8" grpId="0" build="allAtOnce" animBg="1"/>
      <p:bldP spid="13" grpId="0" build="allAtOnce" animBg="1"/>
      <p:bldP spid="16" grpId="0" build="allAtOnce" animBg="1"/>
      <p:bldP spid="11" grpId="0" build="allAtOnce" animBg="1"/>
      <p:bldP spid="12" grpId="0" build="allAtOnce"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357158" y="533400"/>
            <a:ext cx="8501122" cy="2500329"/>
          </a:xfrm>
        </p:spPr>
        <p:txBody>
          <a:bodyPr>
            <a:normAutofit/>
          </a:bodyPr>
          <a:lstStyle/>
          <a:p>
            <a:pPr lvl="0">
              <a:defRPr/>
            </a:pPr>
            <a:r>
              <a:rPr lang="en-GB" sz="4000" dirty="0" smtClean="0"/>
              <a:t>THANK YOU</a:t>
            </a:r>
            <a:endParaRPr lang="en-GB" sz="2400" dirty="0"/>
          </a:p>
        </p:txBody>
      </p:sp>
      <p:pic>
        <p:nvPicPr>
          <p:cNvPr id="5" name="Picture 2" descr="C:\Users\richb\Desktop\Brand_Pack\seogadget_logo_big.jpg"/>
          <p:cNvPicPr>
            <a:picLocks noChangeAspect="1" noChangeArrowheads="1"/>
          </p:cNvPicPr>
          <p:nvPr/>
        </p:nvPicPr>
        <p:blipFill>
          <a:blip r:embed="rId3" cstate="print"/>
          <a:srcRect t="3217"/>
          <a:stretch>
            <a:fillRect/>
          </a:stretch>
        </p:blipFill>
        <p:spPr bwMode="auto">
          <a:xfrm>
            <a:off x="-32" y="0"/>
            <a:ext cx="3500430" cy="714356"/>
          </a:xfrm>
          <a:prstGeom prst="rect">
            <a:avLst/>
          </a:prstGeom>
          <a:noFill/>
        </p:spPr>
      </p:pic>
      <p:sp>
        <p:nvSpPr>
          <p:cNvPr id="2" name="Subtitle 1"/>
          <p:cNvSpPr>
            <a:spLocks noGrp="1"/>
          </p:cNvSpPr>
          <p:nvPr>
            <p:ph type="subTitle" idx="1"/>
          </p:nvPr>
        </p:nvSpPr>
        <p:spPr>
          <a:xfrm>
            <a:off x="1524000" y="3124200"/>
            <a:ext cx="6400800" cy="1328750"/>
          </a:xfrm>
        </p:spPr>
        <p:txBody>
          <a:bodyPr/>
          <a:lstStyle/>
          <a:p>
            <a:r>
              <a:rPr lang="en-GB" dirty="0" smtClean="0">
                <a:latin typeface="Arial" pitchFamily="34" charset="0"/>
                <a:cs typeface="Arial" pitchFamily="34" charset="0"/>
              </a:rPr>
              <a:t>Say hi: </a:t>
            </a:r>
            <a:r>
              <a:rPr lang="en-GB" dirty="0" smtClean="0">
                <a:latin typeface="Arial" pitchFamily="34" charset="0"/>
                <a:cs typeface="Arial" pitchFamily="34" charset="0"/>
                <a:hlinkClick r:id="rId4"/>
              </a:rPr>
              <a:t>richard@seogadget.co.uk</a:t>
            </a:r>
            <a:endParaRPr lang="en-GB" dirty="0" smtClean="0">
              <a:latin typeface="Arial" pitchFamily="34" charset="0"/>
              <a:cs typeface="Arial" pitchFamily="34" charset="0"/>
            </a:endParaRPr>
          </a:p>
          <a:p>
            <a:r>
              <a:rPr lang="en-GB" dirty="0" smtClean="0">
                <a:latin typeface="Arial" pitchFamily="34" charset="0"/>
                <a:cs typeface="Arial" pitchFamily="34" charset="0"/>
              </a:rPr>
              <a:t>@</a:t>
            </a:r>
            <a:r>
              <a:rPr lang="en-GB" dirty="0" err="1" smtClean="0">
                <a:latin typeface="Arial" pitchFamily="34" charset="0"/>
                <a:cs typeface="Arial" pitchFamily="34" charset="0"/>
              </a:rPr>
              <a:t>richardbaxter</a:t>
            </a:r>
            <a:endParaRPr lang="en-GB" dirty="0" smtClean="0">
              <a:latin typeface="Arial" pitchFamily="34" charset="0"/>
              <a:cs typeface="Arial" pitchFamily="34" charset="0"/>
            </a:endParaRPr>
          </a:p>
          <a:p>
            <a:endParaRPr lang="en-GB" sz="1600" dirty="0" smtClean="0">
              <a:latin typeface="Arial" pitchFamily="34" charset="0"/>
              <a:cs typeface="Arial" pitchFamily="34" charset="0"/>
            </a:endParaRPr>
          </a:p>
          <a:p>
            <a:endParaRPr lang="en-GB" sz="1600" dirty="0">
              <a:latin typeface="Arial" pitchFamily="34" charset="0"/>
              <a:cs typeface="Arial" pitchFamily="34" charset="0"/>
            </a:endParaRPr>
          </a:p>
        </p:txBody>
      </p:sp>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2200" y="3733800"/>
            <a:ext cx="804191"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0" y="6197025"/>
            <a:ext cx="9144000" cy="523220"/>
          </a:xfrm>
          <a:prstGeom prst="rect">
            <a:avLst/>
          </a:prstGeom>
          <a:noFill/>
        </p:spPr>
        <p:txBody>
          <a:bodyPr wrap="square" rtlCol="0">
            <a:spAutoFit/>
          </a:bodyPr>
          <a:lstStyle/>
          <a:p>
            <a:r>
              <a:rPr lang="en-GB" sz="1400" b="1" baseline="0" dirty="0" smtClean="0">
                <a:solidFill>
                  <a:schemeClr val="bg1"/>
                </a:solidFill>
              </a:rPr>
              <a:t>Thanks for listening! Check out our blog at SEOgadget.co.uk for more actionable guides and tips and do get in touch with feedback / questions.</a:t>
            </a:r>
            <a:endParaRPr lang="en-GB" sz="1400" b="1" baseline="0" dirty="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14400"/>
            <a:ext cx="9144000" cy="1447800"/>
          </a:xfrm>
        </p:spPr>
        <p:txBody>
          <a:bodyPr/>
          <a:lstStyle/>
          <a:p>
            <a:r>
              <a:rPr lang="en-GB" dirty="0" smtClean="0"/>
              <a:t>IF you understand top search terms by category, you can make decisions about your website</a:t>
            </a:r>
            <a:endParaRPr lang="en-GB" dirty="0"/>
          </a:p>
        </p:txBody>
      </p:sp>
      <p:graphicFrame>
        <p:nvGraphicFramePr>
          <p:cNvPr id="5" name="Diagram 4"/>
          <p:cNvGraphicFramePr/>
          <p:nvPr/>
        </p:nvGraphicFramePr>
        <p:xfrm>
          <a:off x="152400" y="2133600"/>
          <a:ext cx="8839200" cy="175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0" y="6197025"/>
            <a:ext cx="9144000" cy="584775"/>
          </a:xfrm>
          <a:prstGeom prst="rect">
            <a:avLst/>
          </a:prstGeom>
          <a:noFill/>
        </p:spPr>
        <p:txBody>
          <a:bodyPr wrap="square" rtlCol="0">
            <a:spAutoFit/>
          </a:bodyPr>
          <a:lstStyle/>
          <a:p>
            <a:r>
              <a:rPr lang="en-GB" b="1" baseline="0" dirty="0" smtClean="0">
                <a:solidFill>
                  <a:schemeClr val="bg1"/>
                </a:solidFill>
              </a:rPr>
              <a:t>If you can group keywords together, you can spot priorities in search behaviour that might allow you to confidently construct a site architecture</a:t>
            </a:r>
            <a:endParaRPr lang="en-GB" b="1" baseline="0" dirty="0">
              <a:solidFill>
                <a:schemeClr val="bg1"/>
              </a:solidFill>
            </a:endParaRPr>
          </a:p>
        </p:txBody>
      </p:sp>
      <p:sp>
        <p:nvSpPr>
          <p:cNvPr id="7" name="Rectangular Callout 6"/>
          <p:cNvSpPr/>
          <p:nvPr/>
        </p:nvSpPr>
        <p:spPr bwMode="auto">
          <a:xfrm>
            <a:off x="685800" y="3810000"/>
            <a:ext cx="1371600" cy="1371600"/>
          </a:xfrm>
          <a:prstGeom prst="wedgeRectCallout">
            <a:avLst>
              <a:gd name="adj1" fmla="val -36366"/>
              <a:gd name="adj2" fmla="val -86339"/>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none" lIns="91440" tIns="45720" rIns="91440" bIns="45720" numCol="1" rtlCol="0" anchor="ctr" anchorCtr="0" compatLnSpc="1">
            <a:prstTxWarp prst="textNoShape">
              <a:avLst/>
            </a:prstTxWarp>
          </a:bodyPr>
          <a:lstStyle/>
          <a:p>
            <a:endParaRPr lang="en-GB" sz="1000" baseline="0" dirty="0" smtClean="0">
              <a:latin typeface="Courier New" pitchFamily="49" charset="0"/>
              <a:cs typeface="Courier New" pitchFamily="49" charset="0"/>
            </a:endParaRPr>
          </a:p>
          <a:p>
            <a:r>
              <a:rPr lang="en-GB" sz="1000" baseline="0" dirty="0" smtClean="0">
                <a:latin typeface="Courier New" pitchFamily="49" charset="0"/>
                <a:cs typeface="Courier New" pitchFamily="49" charset="0"/>
              </a:rPr>
              <a:t/>
            </a:r>
            <a:br>
              <a:rPr lang="en-GB" sz="1000" baseline="0" dirty="0" smtClean="0">
                <a:latin typeface="Courier New" pitchFamily="49" charset="0"/>
                <a:cs typeface="Courier New" pitchFamily="49" charset="0"/>
              </a:rPr>
            </a:br>
            <a:r>
              <a:rPr lang="en-GB" sz="1000" baseline="0" dirty="0" smtClean="0">
                <a:latin typeface="Courier New" pitchFamily="49" charset="0"/>
                <a:cs typeface="Courier New" pitchFamily="49" charset="0"/>
              </a:rPr>
              <a:t>buy</a:t>
            </a:r>
          </a:p>
          <a:p>
            <a:r>
              <a:rPr lang="en-GB" sz="1000" baseline="0" dirty="0" smtClean="0">
                <a:latin typeface="Courier New" pitchFamily="49" charset="0"/>
                <a:cs typeface="Courier New" pitchFamily="49" charset="0"/>
              </a:rPr>
              <a:t>find</a:t>
            </a:r>
          </a:p>
          <a:p>
            <a:r>
              <a:rPr lang="en-GB" sz="1000" baseline="0" dirty="0" smtClean="0">
                <a:latin typeface="Courier New" pitchFamily="49" charset="0"/>
                <a:cs typeface="Courier New" pitchFamily="49" charset="0"/>
              </a:rPr>
              <a:t>search</a:t>
            </a:r>
            <a:br>
              <a:rPr lang="en-GB" sz="1000" baseline="0" dirty="0" smtClean="0">
                <a:latin typeface="Courier New" pitchFamily="49" charset="0"/>
                <a:cs typeface="Courier New" pitchFamily="49" charset="0"/>
              </a:rPr>
            </a:br>
            <a:r>
              <a:rPr lang="en-GB" sz="1000" baseline="0" dirty="0" smtClean="0">
                <a:latin typeface="Courier New" pitchFamily="49" charset="0"/>
                <a:cs typeface="Courier New" pitchFamily="49" charset="0"/>
              </a:rPr>
              <a:t>compare</a:t>
            </a:r>
            <a:br>
              <a:rPr lang="en-GB" sz="1000" baseline="0" dirty="0" smtClean="0">
                <a:latin typeface="Courier New" pitchFamily="49" charset="0"/>
                <a:cs typeface="Courier New" pitchFamily="49" charset="0"/>
              </a:rPr>
            </a:br>
            <a:r>
              <a:rPr lang="en-GB" sz="1000" baseline="0" dirty="0" smtClean="0">
                <a:latin typeface="Courier New" pitchFamily="49" charset="0"/>
                <a:cs typeface="Courier New" pitchFamily="49" charset="0"/>
              </a:rPr>
              <a:t>locate</a:t>
            </a:r>
            <a:br>
              <a:rPr lang="en-GB" sz="1000" baseline="0" dirty="0" smtClean="0">
                <a:latin typeface="Courier New" pitchFamily="49" charset="0"/>
                <a:cs typeface="Courier New" pitchFamily="49" charset="0"/>
              </a:rPr>
            </a:br>
            <a:r>
              <a:rPr lang="en-GB" sz="1000" baseline="0" dirty="0" smtClean="0">
                <a:latin typeface="Courier New" pitchFamily="49" charset="0"/>
                <a:cs typeface="Courier New" pitchFamily="49" charset="0"/>
              </a:rPr>
              <a:t>review</a:t>
            </a:r>
            <a:br>
              <a:rPr lang="en-GB" sz="1000" baseline="0" dirty="0" smtClean="0">
                <a:latin typeface="Courier New" pitchFamily="49" charset="0"/>
                <a:cs typeface="Courier New" pitchFamily="49" charset="0"/>
              </a:rPr>
            </a:br>
            <a:r>
              <a:rPr lang="en-GB" sz="1000" baseline="0" dirty="0" smtClean="0">
                <a:latin typeface="Courier New" pitchFamily="49" charset="0"/>
                <a:cs typeface="Courier New" pitchFamily="49" charset="0"/>
              </a:rPr>
              <a:t>rate</a:t>
            </a:r>
          </a:p>
          <a:p>
            <a:endParaRPr lang="en-GB" sz="1000" baseline="0" dirty="0" smtClean="0">
              <a:latin typeface="Courier New" pitchFamily="49" charset="0"/>
              <a:cs typeface="Courier New" pitchFamily="49" charset="0"/>
            </a:endParaRPr>
          </a:p>
          <a:p>
            <a:endParaRPr lang="en-GB" sz="1000" dirty="0" smtClean="0">
              <a:latin typeface="Courier New" pitchFamily="49" charset="0"/>
              <a:cs typeface="Courier New" pitchFamily="49"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i="0" u="none" strike="noStrike" cap="none" normalizeH="0" baseline="-25000" dirty="0" smtClean="0">
              <a:ln>
                <a:noFill/>
              </a:ln>
              <a:solidFill>
                <a:schemeClr val="tx1"/>
              </a:solidFill>
              <a:effectLst/>
              <a:latin typeface="Courier New" pitchFamily="49" charset="0"/>
              <a:cs typeface="Courier New" pitchFamily="49" charset="0"/>
            </a:endParaRPr>
          </a:p>
        </p:txBody>
      </p:sp>
      <p:sp>
        <p:nvSpPr>
          <p:cNvPr id="8" name="Rectangular Callout 7"/>
          <p:cNvSpPr/>
          <p:nvPr/>
        </p:nvSpPr>
        <p:spPr bwMode="auto">
          <a:xfrm>
            <a:off x="2209800" y="4572000"/>
            <a:ext cx="1371600" cy="990600"/>
          </a:xfrm>
          <a:prstGeom prst="wedgeRectCallout">
            <a:avLst>
              <a:gd name="adj1" fmla="val -23378"/>
              <a:gd name="adj2" fmla="val -177914"/>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none" lIns="91440" tIns="45720" rIns="91440" bIns="45720" numCol="1" rtlCol="0" anchor="ctr" anchorCtr="0" compatLnSpc="1">
            <a:prstTxWarp prst="textNoShape">
              <a:avLst/>
            </a:prstTxWarp>
          </a:bodyPr>
          <a:lstStyle/>
          <a:p>
            <a:endParaRPr lang="en-GB" sz="1000" baseline="0" dirty="0" smtClean="0">
              <a:latin typeface="Courier New" pitchFamily="49" charset="0"/>
              <a:cs typeface="Courier New" pitchFamily="49" charset="0"/>
            </a:endParaRPr>
          </a:p>
          <a:p>
            <a:r>
              <a:rPr lang="en-GB" sz="1000" baseline="0" dirty="0" smtClean="0">
                <a:latin typeface="Courier New" pitchFamily="49" charset="0"/>
                <a:cs typeface="Courier New" pitchFamily="49" charset="0"/>
              </a:rPr>
              <a:t/>
            </a:r>
            <a:br>
              <a:rPr lang="en-GB" sz="1000" baseline="0" dirty="0" smtClean="0">
                <a:latin typeface="Courier New" pitchFamily="49" charset="0"/>
                <a:cs typeface="Courier New" pitchFamily="49" charset="0"/>
              </a:rPr>
            </a:br>
            <a:r>
              <a:rPr lang="en-GB" sz="1000" baseline="0" dirty="0" smtClean="0">
                <a:latin typeface="Courier New" pitchFamily="49" charset="0"/>
                <a:cs typeface="Courier New" pitchFamily="49" charset="0"/>
              </a:rPr>
              <a:t>used</a:t>
            </a:r>
          </a:p>
          <a:p>
            <a:r>
              <a:rPr lang="en-GB" sz="1000" baseline="0" dirty="0">
                <a:latin typeface="Courier New" pitchFamily="49" charset="0"/>
                <a:cs typeface="Courier New" pitchFamily="49" charset="0"/>
              </a:rPr>
              <a:t>n</a:t>
            </a:r>
            <a:r>
              <a:rPr lang="en-GB" sz="1000" baseline="0" dirty="0" smtClean="0">
                <a:latin typeface="Courier New" pitchFamily="49" charset="0"/>
                <a:cs typeface="Courier New" pitchFamily="49" charset="0"/>
              </a:rPr>
              <a:t>ew</a:t>
            </a:r>
          </a:p>
          <a:p>
            <a:r>
              <a:rPr lang="en-GB" sz="1000" baseline="0" dirty="0">
                <a:latin typeface="Courier New" pitchFamily="49" charset="0"/>
                <a:cs typeface="Courier New" pitchFamily="49" charset="0"/>
              </a:rPr>
              <a:t>s</a:t>
            </a:r>
            <a:r>
              <a:rPr lang="en-GB" sz="1000" baseline="0" dirty="0" smtClean="0">
                <a:latin typeface="Courier New" pitchFamily="49" charset="0"/>
                <a:cs typeface="Courier New" pitchFamily="49" charset="0"/>
              </a:rPr>
              <a:t>econd hand</a:t>
            </a:r>
          </a:p>
          <a:p>
            <a:endParaRPr lang="en-GB" sz="1000" baseline="0" dirty="0" smtClean="0">
              <a:latin typeface="Courier New" pitchFamily="49" charset="0"/>
              <a:cs typeface="Courier New" pitchFamily="49" charset="0"/>
            </a:endParaRPr>
          </a:p>
          <a:p>
            <a:endParaRPr lang="en-GB" sz="1000" dirty="0" smtClean="0">
              <a:latin typeface="Courier New" pitchFamily="49" charset="0"/>
              <a:cs typeface="Courier New" pitchFamily="49"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i="0" u="none" strike="noStrike" cap="none" normalizeH="0" baseline="-25000" dirty="0" smtClean="0">
              <a:ln>
                <a:noFill/>
              </a:ln>
              <a:solidFill>
                <a:schemeClr val="tx1"/>
              </a:solidFill>
              <a:effectLst/>
              <a:latin typeface="Courier New" pitchFamily="49" charset="0"/>
              <a:cs typeface="Courier New" pitchFamily="49" charset="0"/>
            </a:endParaRPr>
          </a:p>
        </p:txBody>
      </p:sp>
      <p:sp>
        <p:nvSpPr>
          <p:cNvPr id="13" name="Rectangular Callout 12"/>
          <p:cNvSpPr/>
          <p:nvPr/>
        </p:nvSpPr>
        <p:spPr bwMode="auto">
          <a:xfrm>
            <a:off x="7620000" y="4572000"/>
            <a:ext cx="1371600" cy="838200"/>
          </a:xfrm>
          <a:prstGeom prst="wedgeRectCallout">
            <a:avLst>
              <a:gd name="adj1" fmla="val -25110"/>
              <a:gd name="adj2" fmla="val -201254"/>
            </a:avLst>
          </a:prstGeom>
          <a:noFill/>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endParaRPr lang="en-GB" sz="1000" baseline="0" dirty="0" smtClean="0">
              <a:solidFill>
                <a:schemeClr val="tx1"/>
              </a:solidFill>
              <a:latin typeface="Courier New" pitchFamily="49" charset="0"/>
              <a:cs typeface="Courier New" pitchFamily="49" charset="0"/>
            </a:endParaRPr>
          </a:p>
          <a:p>
            <a:r>
              <a:rPr lang="en-GB" sz="1000" baseline="0" dirty="0" smtClean="0">
                <a:solidFill>
                  <a:schemeClr val="tx1"/>
                </a:solidFill>
                <a:latin typeface="Courier New" pitchFamily="49" charset="0"/>
                <a:cs typeface="Courier New" pitchFamily="49" charset="0"/>
              </a:rPr>
              <a:t/>
            </a:r>
            <a:br>
              <a:rPr lang="en-GB" sz="1000" baseline="0" dirty="0" smtClean="0">
                <a:solidFill>
                  <a:schemeClr val="tx1"/>
                </a:solidFill>
                <a:latin typeface="Courier New" pitchFamily="49" charset="0"/>
                <a:cs typeface="Courier New" pitchFamily="49" charset="0"/>
              </a:rPr>
            </a:br>
            <a:r>
              <a:rPr lang="en-GB" sz="1000" baseline="0" dirty="0" smtClean="0">
                <a:solidFill>
                  <a:schemeClr val="tx1"/>
                </a:solidFill>
                <a:latin typeface="Courier New" pitchFamily="49" charset="0"/>
                <a:cs typeface="Courier New" pitchFamily="49" charset="0"/>
              </a:rPr>
              <a:t>London</a:t>
            </a:r>
            <a:br>
              <a:rPr lang="en-GB" sz="1000" baseline="0" dirty="0" smtClean="0">
                <a:solidFill>
                  <a:schemeClr val="tx1"/>
                </a:solidFill>
                <a:latin typeface="Courier New" pitchFamily="49" charset="0"/>
                <a:cs typeface="Courier New" pitchFamily="49" charset="0"/>
              </a:rPr>
            </a:br>
            <a:r>
              <a:rPr lang="en-GB" sz="1000" baseline="0" dirty="0" smtClean="0">
                <a:solidFill>
                  <a:schemeClr val="tx1"/>
                </a:solidFill>
                <a:latin typeface="Courier New" pitchFamily="49" charset="0"/>
                <a:cs typeface="Courier New" pitchFamily="49" charset="0"/>
              </a:rPr>
              <a:t>Nottingham</a:t>
            </a:r>
            <a:br>
              <a:rPr lang="en-GB" sz="1000" baseline="0" dirty="0" smtClean="0">
                <a:solidFill>
                  <a:schemeClr val="tx1"/>
                </a:solidFill>
                <a:latin typeface="Courier New" pitchFamily="49" charset="0"/>
                <a:cs typeface="Courier New" pitchFamily="49" charset="0"/>
              </a:rPr>
            </a:br>
            <a:r>
              <a:rPr lang="en-GB" sz="1000" baseline="0" dirty="0" smtClean="0">
                <a:solidFill>
                  <a:schemeClr val="tx1"/>
                </a:solidFill>
                <a:latin typeface="Courier New" pitchFamily="49" charset="0"/>
                <a:cs typeface="Courier New" pitchFamily="49" charset="0"/>
              </a:rPr>
              <a:t>Peterborough</a:t>
            </a:r>
          </a:p>
          <a:p>
            <a:endParaRPr lang="en-GB" sz="1000" dirty="0" smtClean="0">
              <a:solidFill>
                <a:schemeClr val="tx1"/>
              </a:solidFill>
              <a:latin typeface="Courier New" pitchFamily="49" charset="0"/>
              <a:cs typeface="Courier New" pitchFamily="49"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i="0" u="none" strike="noStrike" cap="none" normalizeH="0" baseline="-25000" dirty="0" smtClean="0">
              <a:ln>
                <a:noFill/>
              </a:ln>
              <a:solidFill>
                <a:schemeClr val="tx1"/>
              </a:solidFill>
              <a:effectLst/>
              <a:latin typeface="Courier New" pitchFamily="49" charset="0"/>
              <a:cs typeface="Courier New" pitchFamily="49" charset="0"/>
            </a:endParaRPr>
          </a:p>
        </p:txBody>
      </p:sp>
      <p:sp>
        <p:nvSpPr>
          <p:cNvPr id="14" name="Rectangular Callout 13"/>
          <p:cNvSpPr/>
          <p:nvPr/>
        </p:nvSpPr>
        <p:spPr bwMode="auto">
          <a:xfrm>
            <a:off x="4724400" y="4572000"/>
            <a:ext cx="1371600" cy="838200"/>
          </a:xfrm>
          <a:prstGeom prst="wedgeRectCallout">
            <a:avLst>
              <a:gd name="adj1" fmla="val -26841"/>
              <a:gd name="adj2" fmla="val -199602"/>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0" anchor="ctr" anchorCtr="0" compatLnSpc="1">
            <a:prstTxWarp prst="textNoShape">
              <a:avLst/>
            </a:prstTxWarp>
          </a:bodyPr>
          <a:lstStyle/>
          <a:p>
            <a:endParaRPr lang="en-GB" sz="1000" baseline="0" dirty="0" smtClean="0">
              <a:latin typeface="Courier New" pitchFamily="49" charset="0"/>
              <a:cs typeface="Courier New" pitchFamily="49" charset="0"/>
            </a:endParaRPr>
          </a:p>
          <a:p>
            <a:r>
              <a:rPr lang="en-GB" sz="1000" baseline="0" dirty="0" smtClean="0">
                <a:latin typeface="Courier New" pitchFamily="49" charset="0"/>
                <a:cs typeface="Courier New" pitchFamily="49" charset="0"/>
              </a:rPr>
              <a:t/>
            </a:r>
            <a:br>
              <a:rPr lang="en-GB" sz="1000" baseline="0" dirty="0" smtClean="0">
                <a:latin typeface="Courier New" pitchFamily="49" charset="0"/>
                <a:cs typeface="Courier New" pitchFamily="49" charset="0"/>
              </a:rPr>
            </a:br>
            <a:r>
              <a:rPr lang="en-GB" sz="1000" baseline="0" dirty="0" smtClean="0">
                <a:solidFill>
                  <a:schemeClr val="tx1"/>
                </a:solidFill>
                <a:latin typeface="Courier New" pitchFamily="49" charset="0"/>
                <a:cs typeface="Courier New" pitchFamily="49" charset="0"/>
              </a:rPr>
              <a:t>S3</a:t>
            </a:r>
            <a:br>
              <a:rPr lang="en-GB" sz="1000" baseline="0" dirty="0" smtClean="0">
                <a:solidFill>
                  <a:schemeClr val="tx1"/>
                </a:solidFill>
                <a:latin typeface="Courier New" pitchFamily="49" charset="0"/>
                <a:cs typeface="Courier New" pitchFamily="49" charset="0"/>
              </a:rPr>
            </a:br>
            <a:r>
              <a:rPr lang="en-GB" sz="1000" baseline="0" dirty="0" smtClean="0">
                <a:solidFill>
                  <a:schemeClr val="tx1"/>
                </a:solidFill>
                <a:latin typeface="Courier New" pitchFamily="49" charset="0"/>
                <a:cs typeface="Courier New" pitchFamily="49" charset="0"/>
              </a:rPr>
              <a:t>A3</a:t>
            </a:r>
            <a:br>
              <a:rPr lang="en-GB" sz="1000" baseline="0" dirty="0" smtClean="0">
                <a:solidFill>
                  <a:schemeClr val="tx1"/>
                </a:solidFill>
                <a:latin typeface="Courier New" pitchFamily="49" charset="0"/>
                <a:cs typeface="Courier New" pitchFamily="49" charset="0"/>
              </a:rPr>
            </a:br>
            <a:r>
              <a:rPr lang="en-GB" sz="1000" baseline="0" dirty="0" smtClean="0">
                <a:solidFill>
                  <a:schemeClr val="tx1"/>
                </a:solidFill>
                <a:latin typeface="Courier New" pitchFamily="49" charset="0"/>
                <a:cs typeface="Courier New" pitchFamily="49" charset="0"/>
              </a:rPr>
              <a:t>X5</a:t>
            </a:r>
            <a:br>
              <a:rPr lang="en-GB" sz="1000" baseline="0" dirty="0" smtClean="0">
                <a:solidFill>
                  <a:schemeClr val="tx1"/>
                </a:solidFill>
                <a:latin typeface="Courier New" pitchFamily="49" charset="0"/>
                <a:cs typeface="Courier New" pitchFamily="49" charset="0"/>
              </a:rPr>
            </a:br>
            <a:r>
              <a:rPr lang="en-GB" sz="1000" baseline="0" dirty="0" smtClean="0">
                <a:solidFill>
                  <a:schemeClr val="tx1"/>
                </a:solidFill>
                <a:latin typeface="Courier New" pitchFamily="49" charset="0"/>
                <a:cs typeface="Courier New" pitchFamily="49" charset="0"/>
              </a:rPr>
              <a:t>911</a:t>
            </a:r>
          </a:p>
          <a:p>
            <a:endParaRPr lang="en-GB" sz="1000" dirty="0" smtClean="0">
              <a:latin typeface="Courier New" pitchFamily="49" charset="0"/>
              <a:cs typeface="Courier New" pitchFamily="49"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i="0" u="none" strike="noStrike" cap="none" normalizeH="0" baseline="-25000" dirty="0" smtClean="0">
              <a:ln>
                <a:noFill/>
              </a:ln>
              <a:solidFill>
                <a:schemeClr val="tx1"/>
              </a:solidFill>
              <a:effectLst/>
              <a:latin typeface="Courier New" pitchFamily="49" charset="0"/>
              <a:cs typeface="Courier New" pitchFamily="49" charset="0"/>
            </a:endParaRPr>
          </a:p>
        </p:txBody>
      </p:sp>
      <p:sp>
        <p:nvSpPr>
          <p:cNvPr id="15" name="Rectangular Callout 14"/>
          <p:cNvSpPr/>
          <p:nvPr/>
        </p:nvSpPr>
        <p:spPr bwMode="auto">
          <a:xfrm>
            <a:off x="3276600" y="3810000"/>
            <a:ext cx="1371600" cy="685800"/>
          </a:xfrm>
          <a:prstGeom prst="wedgeRectCallout">
            <a:avLst>
              <a:gd name="adj1" fmla="val -39829"/>
              <a:gd name="adj2" fmla="val -127032"/>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none" lIns="91440" tIns="45720" rIns="91440" bIns="45720" numCol="1" rtlCol="0" anchor="ctr" anchorCtr="0" compatLnSpc="1">
            <a:prstTxWarp prst="textNoShape">
              <a:avLst/>
            </a:prstTxWarp>
          </a:bodyPr>
          <a:lstStyle/>
          <a:p>
            <a:endParaRPr lang="en-GB" sz="1000" baseline="0" dirty="0" smtClean="0">
              <a:latin typeface="Courier New" pitchFamily="49" charset="0"/>
              <a:cs typeface="Courier New" pitchFamily="49" charset="0"/>
            </a:endParaRPr>
          </a:p>
          <a:p>
            <a:r>
              <a:rPr lang="en-GB" sz="1000" baseline="0" dirty="0" smtClean="0">
                <a:latin typeface="Courier New" pitchFamily="49" charset="0"/>
                <a:cs typeface="Courier New" pitchFamily="49" charset="0"/>
              </a:rPr>
              <a:t/>
            </a:r>
            <a:br>
              <a:rPr lang="en-GB" sz="1000" baseline="0" dirty="0" smtClean="0">
                <a:latin typeface="Courier New" pitchFamily="49" charset="0"/>
                <a:cs typeface="Courier New" pitchFamily="49" charset="0"/>
              </a:rPr>
            </a:br>
            <a:r>
              <a:rPr lang="en-GB" sz="1000" baseline="0" dirty="0" smtClean="0">
                <a:latin typeface="Courier New" pitchFamily="49" charset="0"/>
                <a:cs typeface="Courier New" pitchFamily="49" charset="0"/>
              </a:rPr>
              <a:t>Audi</a:t>
            </a:r>
            <a:br>
              <a:rPr lang="en-GB" sz="1000" baseline="0" dirty="0" smtClean="0">
                <a:latin typeface="Courier New" pitchFamily="49" charset="0"/>
                <a:cs typeface="Courier New" pitchFamily="49" charset="0"/>
              </a:rPr>
            </a:br>
            <a:r>
              <a:rPr lang="en-GB" sz="1000" baseline="0" dirty="0" smtClean="0">
                <a:latin typeface="Courier New" pitchFamily="49" charset="0"/>
                <a:cs typeface="Courier New" pitchFamily="49" charset="0"/>
              </a:rPr>
              <a:t>BMW</a:t>
            </a:r>
            <a:br>
              <a:rPr lang="en-GB" sz="1000" baseline="0" dirty="0" smtClean="0">
                <a:latin typeface="Courier New" pitchFamily="49" charset="0"/>
                <a:cs typeface="Courier New" pitchFamily="49" charset="0"/>
              </a:rPr>
            </a:br>
            <a:r>
              <a:rPr lang="en-GB" sz="1000" baseline="0" dirty="0" smtClean="0">
                <a:latin typeface="Courier New" pitchFamily="49" charset="0"/>
                <a:cs typeface="Courier New" pitchFamily="49" charset="0"/>
              </a:rPr>
              <a:t>Porsche</a:t>
            </a:r>
          </a:p>
          <a:p>
            <a:endParaRPr lang="en-GB" sz="1000" dirty="0" smtClean="0">
              <a:latin typeface="Courier New" pitchFamily="49" charset="0"/>
              <a:cs typeface="Courier New" pitchFamily="49"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i="0" u="none" strike="noStrike" cap="none" normalizeH="0" baseline="-25000" dirty="0" smtClean="0">
              <a:ln>
                <a:noFill/>
              </a:ln>
              <a:solidFill>
                <a:schemeClr val="tx1"/>
              </a:solidFill>
              <a:effectLst/>
              <a:latin typeface="Courier New" pitchFamily="49" charset="0"/>
              <a:cs typeface="Courier New" pitchFamily="49" charset="0"/>
            </a:endParaRPr>
          </a:p>
        </p:txBody>
      </p:sp>
      <p:sp>
        <p:nvSpPr>
          <p:cNvPr id="16" name="Rectangular Callout 15"/>
          <p:cNvSpPr/>
          <p:nvPr/>
        </p:nvSpPr>
        <p:spPr bwMode="auto">
          <a:xfrm>
            <a:off x="6172200" y="3810000"/>
            <a:ext cx="1371600" cy="1257300"/>
          </a:xfrm>
          <a:prstGeom prst="wedgeRectCallout">
            <a:avLst>
              <a:gd name="adj1" fmla="val -35500"/>
              <a:gd name="adj2" fmla="val -90983"/>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none" lIns="91440" tIns="45720" rIns="91440" bIns="45720" numCol="1" rtlCol="0" anchor="ctr" anchorCtr="0" compatLnSpc="1">
            <a:prstTxWarp prst="textNoShape">
              <a:avLst/>
            </a:prstTxWarp>
          </a:bodyPr>
          <a:lstStyle/>
          <a:p>
            <a:endParaRPr lang="en-GB" sz="1000" baseline="0" dirty="0" smtClean="0">
              <a:solidFill>
                <a:schemeClr val="tx1"/>
              </a:solidFill>
              <a:latin typeface="Courier New" pitchFamily="49" charset="0"/>
              <a:cs typeface="Courier New" pitchFamily="49" charset="0"/>
            </a:endParaRPr>
          </a:p>
          <a:p>
            <a:r>
              <a:rPr lang="en-GB" sz="1000" baseline="0" dirty="0" smtClean="0">
                <a:solidFill>
                  <a:schemeClr val="tx1"/>
                </a:solidFill>
                <a:latin typeface="Courier New" pitchFamily="49" charset="0"/>
                <a:cs typeface="Courier New" pitchFamily="49" charset="0"/>
              </a:rPr>
              <a:t/>
            </a:r>
            <a:br>
              <a:rPr lang="en-GB" sz="1000" baseline="0" dirty="0" smtClean="0">
                <a:solidFill>
                  <a:schemeClr val="tx1"/>
                </a:solidFill>
                <a:latin typeface="Courier New" pitchFamily="49" charset="0"/>
                <a:cs typeface="Courier New" pitchFamily="49" charset="0"/>
              </a:rPr>
            </a:br>
            <a:r>
              <a:rPr lang="en-GB" sz="1000" baseline="0" dirty="0" smtClean="0">
                <a:solidFill>
                  <a:schemeClr val="tx1"/>
                </a:solidFill>
                <a:latin typeface="Courier New" pitchFamily="49" charset="0"/>
                <a:cs typeface="Courier New" pitchFamily="49" charset="0"/>
              </a:rPr>
              <a:t>Black</a:t>
            </a:r>
            <a:br>
              <a:rPr lang="en-GB" sz="1000" baseline="0" dirty="0" smtClean="0">
                <a:solidFill>
                  <a:schemeClr val="tx1"/>
                </a:solidFill>
                <a:latin typeface="Courier New" pitchFamily="49" charset="0"/>
                <a:cs typeface="Courier New" pitchFamily="49" charset="0"/>
              </a:rPr>
            </a:br>
            <a:r>
              <a:rPr lang="en-GB" sz="1000" baseline="0" dirty="0" smtClean="0">
                <a:solidFill>
                  <a:schemeClr val="tx1"/>
                </a:solidFill>
                <a:latin typeface="Courier New" pitchFamily="49" charset="0"/>
                <a:cs typeface="Courier New" pitchFamily="49" charset="0"/>
              </a:rPr>
              <a:t>Green</a:t>
            </a:r>
            <a:br>
              <a:rPr lang="en-GB" sz="1000" baseline="0" dirty="0" smtClean="0">
                <a:solidFill>
                  <a:schemeClr val="tx1"/>
                </a:solidFill>
                <a:latin typeface="Courier New" pitchFamily="49" charset="0"/>
                <a:cs typeface="Courier New" pitchFamily="49" charset="0"/>
              </a:rPr>
            </a:br>
            <a:r>
              <a:rPr lang="en-GB" sz="1000" baseline="0" dirty="0" smtClean="0">
                <a:solidFill>
                  <a:schemeClr val="tx1"/>
                </a:solidFill>
                <a:latin typeface="Courier New" pitchFamily="49" charset="0"/>
                <a:cs typeface="Courier New" pitchFamily="49" charset="0"/>
              </a:rPr>
              <a:t>White</a:t>
            </a:r>
            <a:br>
              <a:rPr lang="en-GB" sz="1000" baseline="0" dirty="0" smtClean="0">
                <a:solidFill>
                  <a:schemeClr val="tx1"/>
                </a:solidFill>
                <a:latin typeface="Courier New" pitchFamily="49" charset="0"/>
                <a:cs typeface="Courier New" pitchFamily="49" charset="0"/>
              </a:rPr>
            </a:br>
            <a:r>
              <a:rPr lang="en-GB" sz="1000" baseline="0" dirty="0" smtClean="0">
                <a:solidFill>
                  <a:schemeClr val="tx1"/>
                </a:solidFill>
                <a:latin typeface="Courier New" pitchFamily="49" charset="0"/>
                <a:cs typeface="Courier New" pitchFamily="49" charset="0"/>
              </a:rPr>
              <a:t>Yellow</a:t>
            </a:r>
          </a:p>
          <a:p>
            <a:r>
              <a:rPr lang="en-GB" sz="1000" baseline="0" dirty="0" smtClean="0">
                <a:solidFill>
                  <a:schemeClr val="tx1"/>
                </a:solidFill>
                <a:latin typeface="Courier New" pitchFamily="49" charset="0"/>
                <a:cs typeface="Courier New" pitchFamily="49" charset="0"/>
              </a:rPr>
              <a:t>Blue</a:t>
            </a:r>
          </a:p>
          <a:p>
            <a:endParaRPr lang="en-GB" sz="1000" baseline="0" dirty="0" smtClean="0">
              <a:solidFill>
                <a:schemeClr val="tx1"/>
              </a:solidFill>
              <a:latin typeface="Courier New" pitchFamily="49" charset="0"/>
              <a:cs typeface="Courier New" pitchFamily="49" charset="0"/>
            </a:endParaRPr>
          </a:p>
          <a:p>
            <a:endParaRPr lang="en-GB" sz="1000" baseline="0" dirty="0" smtClean="0">
              <a:solidFill>
                <a:schemeClr val="tx1"/>
              </a:solidFill>
              <a:latin typeface="Courier New" pitchFamily="49" charset="0"/>
              <a:cs typeface="Courier New" pitchFamily="49" charset="0"/>
            </a:endParaRPr>
          </a:p>
          <a:p>
            <a:pPr marL="0" marR="0" indent="0" defTabSz="914400" eaLnBrk="1" latinLnBrk="0" hangingPunct="1">
              <a:lnSpc>
                <a:spcPct val="100000"/>
              </a:lnSpc>
              <a:buClrTx/>
              <a:buSzTx/>
              <a:buFontTx/>
              <a:buNone/>
              <a:tabLst/>
            </a:pPr>
            <a:endParaRPr lang="en-GB" sz="1000" baseline="0" dirty="0" smtClean="0">
              <a:solidFill>
                <a:schemeClr val="tx1"/>
              </a:solidFill>
              <a:latin typeface="Courier New" pitchFamily="49" charset="0"/>
              <a:cs typeface="Courier New" pitchFamily="49" charset="0"/>
            </a:endParaRPr>
          </a:p>
        </p:txBody>
      </p:sp>
    </p:spTree>
    <p:extLst>
      <p:ext uri="{BB962C8B-B14F-4D97-AF65-F5344CB8AC3E}">
        <p14:creationId xmlns:p14="http://schemas.microsoft.com/office/powerpoint/2010/main" val="227934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2000"/>
                                        <p:tgtEl>
                                          <p:spTgt spid="7">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20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2000"/>
                                        <p:tgtEl>
                                          <p:spTgt spid="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2000"/>
                                        <p:tgtEl>
                                          <p:spTgt spid="7">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bg/>
                                          </p:spTgt>
                                        </p:tgtEl>
                                        <p:attrNameLst>
                                          <p:attrName>style.visibility</p:attrName>
                                        </p:attrNameLst>
                                      </p:cBhvr>
                                      <p:to>
                                        <p:strVal val="visible"/>
                                      </p:to>
                                    </p:set>
                                    <p:animEffect transition="in" filter="fade">
                                      <p:cBhvr>
                                        <p:cTn id="19" dur="2000"/>
                                        <p:tgtEl>
                                          <p:spTgt spid="8">
                                            <p:bg/>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2000"/>
                                        <p:tgtEl>
                                          <p:spTgt spid="8">
                                            <p:txEl>
                                              <p:pRg st="1" end="1"/>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fade">
                                      <p:cBhvr>
                                        <p:cTn id="25" dur="2000"/>
                                        <p:tgtEl>
                                          <p:spTgt spid="8">
                                            <p:txEl>
                                              <p:pRg st="2" end="2"/>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2000"/>
                                        <p:tgtEl>
                                          <p:spTgt spid="8">
                                            <p:txEl>
                                              <p:pRg st="3" end="3"/>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bg/>
                                          </p:spTgt>
                                        </p:tgtEl>
                                        <p:attrNameLst>
                                          <p:attrName>style.visibility</p:attrName>
                                        </p:attrNameLst>
                                      </p:cBhvr>
                                      <p:to>
                                        <p:strVal val="visible"/>
                                      </p:to>
                                    </p:set>
                                    <p:animEffect transition="in" filter="fade">
                                      <p:cBhvr>
                                        <p:cTn id="31" dur="2000"/>
                                        <p:tgtEl>
                                          <p:spTgt spid="13">
                                            <p:bg/>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xEl>
                                              <p:pRg st="1" end="1"/>
                                            </p:txEl>
                                          </p:spTgt>
                                        </p:tgtEl>
                                        <p:attrNameLst>
                                          <p:attrName>style.visibility</p:attrName>
                                        </p:attrNameLst>
                                      </p:cBhvr>
                                      <p:to>
                                        <p:strVal val="visible"/>
                                      </p:to>
                                    </p:set>
                                    <p:animEffect transition="in" filter="fade">
                                      <p:cBhvr>
                                        <p:cTn id="34" dur="2000"/>
                                        <p:tgtEl>
                                          <p:spTgt spid="13">
                                            <p:txEl>
                                              <p:pRg st="1" end="1"/>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bg/>
                                          </p:spTgt>
                                        </p:tgtEl>
                                        <p:attrNameLst>
                                          <p:attrName>style.visibility</p:attrName>
                                        </p:attrNameLst>
                                      </p:cBhvr>
                                      <p:to>
                                        <p:strVal val="visible"/>
                                      </p:to>
                                    </p:set>
                                    <p:animEffect transition="in" filter="fade">
                                      <p:cBhvr>
                                        <p:cTn id="37" dur="2000"/>
                                        <p:tgtEl>
                                          <p:spTgt spid="14">
                                            <p:bg/>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
                                            <p:txEl>
                                              <p:pRg st="1" end="1"/>
                                            </p:txEl>
                                          </p:spTgt>
                                        </p:tgtEl>
                                        <p:attrNameLst>
                                          <p:attrName>style.visibility</p:attrName>
                                        </p:attrNameLst>
                                      </p:cBhvr>
                                      <p:to>
                                        <p:strVal val="visible"/>
                                      </p:to>
                                    </p:set>
                                    <p:animEffect transition="in" filter="fade">
                                      <p:cBhvr>
                                        <p:cTn id="40" dur="2000"/>
                                        <p:tgtEl>
                                          <p:spTgt spid="14">
                                            <p:txEl>
                                              <p:pRg st="1" end="1"/>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bg/>
                                          </p:spTgt>
                                        </p:tgtEl>
                                        <p:attrNameLst>
                                          <p:attrName>style.visibility</p:attrName>
                                        </p:attrNameLst>
                                      </p:cBhvr>
                                      <p:to>
                                        <p:strVal val="visible"/>
                                      </p:to>
                                    </p:set>
                                    <p:animEffect transition="in" filter="fade">
                                      <p:cBhvr>
                                        <p:cTn id="43" dur="2000"/>
                                        <p:tgtEl>
                                          <p:spTgt spid="15">
                                            <p:bg/>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5">
                                            <p:txEl>
                                              <p:pRg st="1" end="1"/>
                                            </p:txEl>
                                          </p:spTgt>
                                        </p:tgtEl>
                                        <p:attrNameLst>
                                          <p:attrName>style.visibility</p:attrName>
                                        </p:attrNameLst>
                                      </p:cBhvr>
                                      <p:to>
                                        <p:strVal val="visible"/>
                                      </p:to>
                                    </p:set>
                                    <p:animEffect transition="in" filter="fade">
                                      <p:cBhvr>
                                        <p:cTn id="46" dur="2000"/>
                                        <p:tgtEl>
                                          <p:spTgt spid="15">
                                            <p:txEl>
                                              <p:pRg st="1" end="1"/>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bg/>
                                          </p:spTgt>
                                        </p:tgtEl>
                                        <p:attrNameLst>
                                          <p:attrName>style.visibility</p:attrName>
                                        </p:attrNameLst>
                                      </p:cBhvr>
                                      <p:to>
                                        <p:strVal val="visible"/>
                                      </p:to>
                                    </p:set>
                                    <p:animEffect transition="in" filter="fade">
                                      <p:cBhvr>
                                        <p:cTn id="49" dur="2000"/>
                                        <p:tgtEl>
                                          <p:spTgt spid="16">
                                            <p:bg/>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6">
                                            <p:txEl>
                                              <p:pRg st="1" end="1"/>
                                            </p:txEl>
                                          </p:spTgt>
                                        </p:tgtEl>
                                        <p:attrNameLst>
                                          <p:attrName>style.visibility</p:attrName>
                                        </p:attrNameLst>
                                      </p:cBhvr>
                                      <p:to>
                                        <p:strVal val="visible"/>
                                      </p:to>
                                    </p:set>
                                    <p:animEffect transition="in" filter="fade">
                                      <p:cBhvr>
                                        <p:cTn id="52" dur="2000"/>
                                        <p:tgtEl>
                                          <p:spTgt spid="16">
                                            <p:txEl>
                                              <p:pRg st="1" end="1"/>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6">
                                            <p:txEl>
                                              <p:pRg st="2" end="2"/>
                                            </p:txEl>
                                          </p:spTgt>
                                        </p:tgtEl>
                                        <p:attrNameLst>
                                          <p:attrName>style.visibility</p:attrName>
                                        </p:attrNameLst>
                                      </p:cBhvr>
                                      <p:to>
                                        <p:strVal val="visible"/>
                                      </p:to>
                                    </p:set>
                                    <p:animEffect transition="in" filter="fade">
                                      <p:cBhvr>
                                        <p:cTn id="55" dur="20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P spid="8" grpId="0" build="allAtOnce" animBg="1"/>
      <p:bldP spid="13" grpId="0" build="allAtOnce" animBg="1"/>
      <p:bldP spid="14" grpId="0" build="allAtOnce" animBg="1"/>
      <p:bldP spid="15" grpId="0" build="allAtOnce" animBg="1"/>
      <p:bldP spid="16" grpId="0"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It’s about opportunity</a:t>
            </a:r>
            <a:endParaRPr lang="en-GB" dirty="0"/>
          </a:p>
        </p:txBody>
      </p:sp>
      <p:pic>
        <p:nvPicPr>
          <p:cNvPr id="1026" name="Picture 2" descr="free seo tool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524000"/>
            <a:ext cx="285750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seomoz.org/img/upload/Aff_Logo_Roger_Type_(Yellow)_300X25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2140" y="1503528"/>
            <a:ext cx="2857500" cy="23812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95400" y="4419600"/>
            <a:ext cx="6574240" cy="1405513"/>
          </a:xfrm>
          <a:prstGeom prst="rect">
            <a:avLst/>
          </a:prstGeom>
        </p:spPr>
        <p:txBody>
          <a:bodyPr wrap="square">
            <a:spAutoFit/>
          </a:bodyPr>
          <a:lstStyle/>
          <a:p>
            <a:r>
              <a:rPr lang="en-GB" sz="2000" dirty="0" smtClean="0"/>
              <a:t>“</a:t>
            </a:r>
            <a:r>
              <a:rPr lang="en-GB" sz="2400" b="1" dirty="0" smtClean="0"/>
              <a:t>In </a:t>
            </a:r>
            <a:r>
              <a:rPr lang="en-GB" sz="2400" b="1" dirty="0"/>
              <a:t>that gold mine of keyword data are dozens of likely search retargeting </a:t>
            </a:r>
            <a:r>
              <a:rPr lang="en-GB" sz="2400" b="1" dirty="0" smtClean="0"/>
              <a:t>candidates…</a:t>
            </a:r>
          </a:p>
          <a:p>
            <a:endParaRPr lang="en-GB" sz="2000" dirty="0"/>
          </a:p>
          <a:p>
            <a:r>
              <a:rPr lang="en-GB" sz="2000" dirty="0"/>
              <a:t>My advice? Send that list on over to your paid marketer. Ask them to target these topics, site categories, etc. with their search retargeting ads until you have some more time and resources available to go after them</a:t>
            </a:r>
            <a:r>
              <a:rPr lang="en-GB" sz="2000" dirty="0" smtClean="0"/>
              <a:t>.”</a:t>
            </a:r>
            <a:endParaRPr lang="en-GB" sz="2000" dirty="0"/>
          </a:p>
        </p:txBody>
      </p:sp>
      <p:sp>
        <p:nvSpPr>
          <p:cNvPr id="7" name="TextBox 6"/>
          <p:cNvSpPr txBox="1"/>
          <p:nvPr/>
        </p:nvSpPr>
        <p:spPr>
          <a:xfrm>
            <a:off x="0" y="6197025"/>
            <a:ext cx="9144000" cy="584775"/>
          </a:xfrm>
          <a:prstGeom prst="rect">
            <a:avLst/>
          </a:prstGeom>
          <a:noFill/>
        </p:spPr>
        <p:txBody>
          <a:bodyPr wrap="square" rtlCol="0">
            <a:spAutoFit/>
          </a:bodyPr>
          <a:lstStyle/>
          <a:p>
            <a:r>
              <a:rPr lang="en-GB" b="1" baseline="0" dirty="0" smtClean="0">
                <a:solidFill>
                  <a:schemeClr val="bg1"/>
                </a:solidFill>
              </a:rPr>
              <a:t>Keyword research for SEO should be marketing research for the whole company</a:t>
            </a:r>
          </a:p>
          <a:p>
            <a:r>
              <a:rPr lang="en-GB" b="1" baseline="0" dirty="0">
                <a:solidFill>
                  <a:schemeClr val="bg1"/>
                </a:solidFill>
                <a:hlinkClick r:id="rId4"/>
              </a:rPr>
              <a:t>http://</a:t>
            </a:r>
            <a:r>
              <a:rPr lang="en-GB" b="1" baseline="0" dirty="0" smtClean="0">
                <a:solidFill>
                  <a:schemeClr val="bg1"/>
                </a:solidFill>
                <a:hlinkClick r:id="rId4"/>
              </a:rPr>
              <a:t>www.seomoz.org/blog/leveraging-your-seo-for-search-retargeting</a:t>
            </a:r>
            <a:r>
              <a:rPr lang="en-GB" b="1" baseline="0" dirty="0" smtClean="0">
                <a:solidFill>
                  <a:schemeClr val="bg1"/>
                </a:solidFill>
              </a:rPr>
              <a:t> </a:t>
            </a:r>
            <a:endParaRPr lang="en-GB" b="1" baseline="0" dirty="0">
              <a:solidFill>
                <a:schemeClr val="bg1"/>
              </a:solidFill>
            </a:endParaRPr>
          </a:p>
        </p:txBody>
      </p:sp>
    </p:spTree>
    <p:extLst>
      <p:ext uri="{BB962C8B-B14F-4D97-AF65-F5344CB8AC3E}">
        <p14:creationId xmlns:p14="http://schemas.microsoft.com/office/powerpoint/2010/main" val="28598075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farm6.static.flickr.com/5073/5908147550_7940f3eca8_b.jpg"/>
          <p:cNvPicPr>
            <a:picLocks noChangeAspect="1" noChangeArrowheads="1"/>
          </p:cNvPicPr>
          <p:nvPr/>
        </p:nvPicPr>
        <p:blipFill>
          <a:blip r:embed="rId2" cstate="print"/>
          <a:srcRect l="13151"/>
          <a:stretch>
            <a:fillRect/>
          </a:stretch>
        </p:blipFill>
        <p:spPr bwMode="auto">
          <a:xfrm>
            <a:off x="0" y="0"/>
            <a:ext cx="9144000" cy="6858000"/>
          </a:xfrm>
          <a:prstGeom prst="rect">
            <a:avLst/>
          </a:prstGeom>
          <a:noFill/>
        </p:spPr>
      </p:pic>
      <p:sp>
        <p:nvSpPr>
          <p:cNvPr id="7" name="Title 4"/>
          <p:cNvSpPr>
            <a:spLocks noGrp="1"/>
          </p:cNvSpPr>
          <p:nvPr>
            <p:ph type="title" idx="4294967295"/>
          </p:nvPr>
        </p:nvSpPr>
        <p:spPr>
          <a:xfrm>
            <a:off x="1066800" y="5791200"/>
            <a:ext cx="8077200" cy="533400"/>
          </a:xfrm>
          <a:solidFill>
            <a:schemeClr val="accent1"/>
          </a:solidFill>
        </p:spPr>
        <p:txBody>
          <a:bodyPr/>
          <a:lstStyle/>
          <a:p>
            <a:pPr algn="r"/>
            <a:r>
              <a:rPr lang="en-GB" b="1" dirty="0" smtClean="0">
                <a:solidFill>
                  <a:schemeClr val="bg1"/>
                </a:solidFill>
              </a:rPr>
              <a:t>HARVESTING YOUR OPPORTUNITY</a:t>
            </a:r>
            <a:endParaRPr lang="en-GB" b="1" dirty="0">
              <a:solidFill>
                <a:schemeClr val="bg1"/>
              </a:solidFill>
            </a:endParaRPr>
          </a:p>
        </p:txBody>
      </p:sp>
    </p:spTree>
    <p:extLst>
      <p:ext uri="{BB962C8B-B14F-4D97-AF65-F5344CB8AC3E}">
        <p14:creationId xmlns:p14="http://schemas.microsoft.com/office/powerpoint/2010/main" val="28442042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SEARCH VOLUMES JUST GOT SO MUCH EASIER</a:t>
            </a:r>
            <a:endParaRPr lang="en-GB" dirty="0"/>
          </a:p>
        </p:txBody>
      </p:sp>
      <p:pic>
        <p:nvPicPr>
          <p:cNvPr id="52226" name="Picture 2"/>
          <p:cNvPicPr>
            <a:picLocks noChangeAspect="1" noChangeArrowheads="1"/>
          </p:cNvPicPr>
          <p:nvPr/>
        </p:nvPicPr>
        <p:blipFill>
          <a:blip r:embed="rId2" cstate="print"/>
          <a:srcRect/>
          <a:stretch>
            <a:fillRect/>
          </a:stretch>
        </p:blipFill>
        <p:spPr bwMode="auto">
          <a:xfrm>
            <a:off x="1790700" y="2057400"/>
            <a:ext cx="6191543" cy="2765982"/>
          </a:xfrm>
          <a:prstGeom prst="rect">
            <a:avLst/>
          </a:prstGeom>
          <a:noFill/>
          <a:ln w="9525">
            <a:noFill/>
            <a:miter lim="800000"/>
            <a:headEnd/>
            <a:tailEnd/>
          </a:ln>
        </p:spPr>
      </p:pic>
      <p:sp>
        <p:nvSpPr>
          <p:cNvPr id="5" name="TextBox 4"/>
          <p:cNvSpPr txBox="1"/>
          <p:nvPr/>
        </p:nvSpPr>
        <p:spPr>
          <a:xfrm>
            <a:off x="0" y="6197025"/>
            <a:ext cx="9144000" cy="584775"/>
          </a:xfrm>
          <a:prstGeom prst="rect">
            <a:avLst/>
          </a:prstGeom>
          <a:noFill/>
        </p:spPr>
        <p:txBody>
          <a:bodyPr wrap="square" rtlCol="0">
            <a:spAutoFit/>
          </a:bodyPr>
          <a:lstStyle/>
          <a:p>
            <a:r>
              <a:rPr lang="en-GB" b="1" baseline="0" dirty="0" smtClean="0">
                <a:solidFill>
                  <a:schemeClr val="bg1"/>
                </a:solidFill>
              </a:rPr>
              <a:t>Happy </a:t>
            </a:r>
            <a:r>
              <a:rPr lang="en-GB" b="1" baseline="0" dirty="0" err="1" smtClean="0">
                <a:solidFill>
                  <a:schemeClr val="bg1"/>
                </a:solidFill>
              </a:rPr>
              <a:t>MOZcon</a:t>
            </a:r>
            <a:r>
              <a:rPr lang="en-GB" b="1" baseline="0" dirty="0" smtClean="0">
                <a:solidFill>
                  <a:schemeClr val="bg1"/>
                </a:solidFill>
              </a:rPr>
              <a:t> people! I’d love to hear your feedback, leave a comment, feedback on the speaker form or drop me a line (richard@seogadget.co.uk)</a:t>
            </a:r>
            <a:endParaRPr lang="en-GB" b="1" baseline="0" dirty="0">
              <a:solidFill>
                <a:schemeClr val="bg1"/>
              </a:solidFill>
            </a:endParaRPr>
          </a:p>
        </p:txBody>
      </p:sp>
      <p:pic>
        <p:nvPicPr>
          <p:cNvPr id="6" name="Picture 2" descr="SEOgadget Logo"/>
          <p:cNvPicPr>
            <a:picLocks noChangeAspect="1" noChangeArrowheads="1"/>
          </p:cNvPicPr>
          <p:nvPr/>
        </p:nvPicPr>
        <p:blipFill>
          <a:blip r:embed="rId3" cstate="print"/>
          <a:srcRect/>
          <a:stretch>
            <a:fillRect/>
          </a:stretch>
        </p:blipFill>
        <p:spPr bwMode="auto">
          <a:xfrm>
            <a:off x="152400" y="107187"/>
            <a:ext cx="3276600" cy="502413"/>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Custom 1">
      <a:dk1>
        <a:srgbClr val="000000"/>
      </a:dk1>
      <a:lt1>
        <a:srgbClr val="FFFFFF"/>
      </a:lt1>
      <a:dk2>
        <a:srgbClr val="000000"/>
      </a:dk2>
      <a:lt2>
        <a:srgbClr val="808080"/>
      </a:lt2>
      <a:accent1>
        <a:srgbClr val="33CCFF"/>
      </a:accent1>
      <a:accent2>
        <a:srgbClr val="F80E0E"/>
      </a:accent2>
      <a:accent3>
        <a:srgbClr val="00C400"/>
      </a:accent3>
      <a:accent4>
        <a:srgbClr val="000000"/>
      </a:accent4>
      <a:accent5>
        <a:srgbClr val="33CCFF"/>
      </a:accent5>
      <a:accent6>
        <a:srgbClr val="F80E0E"/>
      </a:accent6>
      <a:hlink>
        <a:srgbClr val="33CCFF"/>
      </a:hlink>
      <a:folHlink>
        <a:srgbClr val="9900C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0800" cap="flat" cmpd="sng" algn="ctr">
          <a:solidFill>
            <a:srgbClr val="FF66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50800" cap="flat" cmpd="sng" algn="ctr">
          <a:solidFill>
            <a:srgbClr val="FF66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2500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Apex</Template>
  <TotalTime>36508</TotalTime>
  <Words>2347</Words>
  <Application>Microsoft Office PowerPoint</Application>
  <PresentationFormat>On-screen Show (4:3)</PresentationFormat>
  <Paragraphs>510</Paragraphs>
  <Slides>50</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50</vt:i4>
      </vt:variant>
    </vt:vector>
  </HeadingPairs>
  <TitlesOfParts>
    <vt:vector size="61" baseType="lpstr">
      <vt:lpstr>Arial</vt:lpstr>
      <vt:lpstr>Helvetica</vt:lpstr>
      <vt:lpstr>Times</vt:lpstr>
      <vt:lpstr>Calibri</vt:lpstr>
      <vt:lpstr>Wingdings</vt:lpstr>
      <vt:lpstr>Consolas</vt:lpstr>
      <vt:lpstr>Segoe Script</vt:lpstr>
      <vt:lpstr>Britannic Bold</vt:lpstr>
      <vt:lpstr>Lane - Upper</vt:lpstr>
      <vt:lpstr>Courier New</vt:lpstr>
      <vt:lpstr>Default Design</vt:lpstr>
      <vt:lpstr>AUTOMATING + SCALING KEYWORD RESEARCH</vt:lpstr>
      <vt:lpstr>PowerPoint Presentation</vt:lpstr>
      <vt:lpstr>KEYWORD RESEARCH CONCEPTS</vt:lpstr>
      <vt:lpstr>The BEAUTY OF UNCATEGORISED DATA</vt:lpstr>
      <vt:lpstr>What if you could group those keywords together so they made some actionable sense?</vt:lpstr>
      <vt:lpstr>IF you understand top search terms by category, you can make decisions about your website</vt:lpstr>
      <vt:lpstr>It’s about opportunity</vt:lpstr>
      <vt:lpstr>HARVESTING YOUR OPPORTUNITY</vt:lpstr>
      <vt:lpstr>SEARCH VOLUMES JUST GOT SO MUCH EASIER</vt:lpstr>
      <vt:lpstr>Google Adwords API Plugin for Excel</vt:lpstr>
      <vt:lpstr>Competitor KW Extraction BY SITE CRAWL</vt:lpstr>
      <vt:lpstr>Extraction Methodology with XENU</vt:lpstr>
      <vt:lpstr>AWESOME: SEO tools for EXCEL</vt:lpstr>
      <vt:lpstr>QUORA SUGGEST SCRAPING</vt:lpstr>
      <vt:lpstr>What do people like?</vt:lpstr>
      <vt:lpstr>Alchemy</vt:lpstr>
      <vt:lpstr>More Keywords!</vt:lpstr>
      <vt:lpstr>POPULAR Internal Site Search TERMS</vt:lpstr>
      <vt:lpstr>Google SUGGEST</vt:lpstr>
      <vt:lpstr>SUGGEST SCRAPING WITH EXCEL</vt:lpstr>
      <vt:lpstr>Fetching the right Ranking Data</vt:lpstr>
      <vt:lpstr>CAPTURE RANKINGS IN GDOCS</vt:lpstr>
      <vt:lpstr>QA Forums are AWESOME FOR BLOG POST IDEAS</vt:lpstr>
      <vt:lpstr>THE PROCESS</vt:lpstr>
      <vt:lpstr>Build a Master List – and De-DUPE</vt:lpstr>
      <vt:lpstr>In A NEW SHEET GRAB THE SEARCH VOLUMES</vt:lpstr>
      <vt:lpstr>Start Building your master data table with VLOOKUPS</vt:lpstr>
      <vt:lpstr>COMBINE ALL THE DATA</vt:lpstr>
      <vt:lpstr>CONCEPTS: The POWER OF Categorising the uncategorised</vt:lpstr>
      <vt:lpstr>DEFINE YOUR CATEGORIES</vt:lpstr>
      <vt:lpstr>HOW DO I BUILD KEYWORD CATEGORIES?</vt:lpstr>
      <vt:lpstr>MORE Awesome Excel Queries</vt:lpstr>
      <vt:lpstr>One Query to rule them all</vt:lpstr>
      <vt:lpstr>Step 1: Create a Column</vt:lpstr>
      <vt:lpstr>Step 2: Add the Formula</vt:lpstr>
      <vt:lpstr>Step 3: Select Your Marker list </vt:lpstr>
      <vt:lpstr>STEP 5: RINSE AND REPEAT</vt:lpstr>
      <vt:lpstr>CONCEPTS: CATEGORY COMBINATIONS</vt:lpstr>
      <vt:lpstr>Examples</vt:lpstr>
      <vt:lpstr>PowerPoint Presentation</vt:lpstr>
      <vt:lpstr>The Blog / Guides category</vt:lpstr>
      <vt:lpstr>ARCHITECTURE</vt:lpstr>
      <vt:lpstr>For DYNAMIC SITES: Keyword Strategy</vt:lpstr>
      <vt:lpstr>WHAT links SHOULD I FEATURE ON MY HOMEPAGE?</vt:lpstr>
      <vt:lpstr>WHAT ABOUT NAVIGATION?</vt:lpstr>
      <vt:lpstr>AND You CAN QUICKLY BUILD OUT THE WHOLE THING</vt:lpstr>
      <vt:lpstr>AT SCALE KEYWORD RESEARCH</vt:lpstr>
      <vt:lpstr>CONCEPTS: LOW HANGING FRuit</vt:lpstr>
      <vt:lpstr>PowerPoint Presentation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SEO Training</dc:title>
  <dc:creator>Richard Baxter</dc:creator>
  <cp:lastModifiedBy>Richard Baxter</cp:lastModifiedBy>
  <cp:revision>1375</cp:revision>
  <cp:lastPrinted>2006-10-24T19:15:12Z</cp:lastPrinted>
  <dcterms:created xsi:type="dcterms:W3CDTF">2006-08-02T04:15:38Z</dcterms:created>
  <dcterms:modified xsi:type="dcterms:W3CDTF">2011-07-27T19:55:27Z</dcterms:modified>
</cp:coreProperties>
</file>