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382" r:id="rId2"/>
    <p:sldId id="256" r:id="rId3"/>
    <p:sldId id="402" r:id="rId4"/>
    <p:sldId id="403" r:id="rId5"/>
    <p:sldId id="502" r:id="rId6"/>
    <p:sldId id="386" r:id="rId7"/>
    <p:sldId id="463" r:id="rId8"/>
    <p:sldId id="498" r:id="rId9"/>
    <p:sldId id="499" r:id="rId10"/>
    <p:sldId id="452" r:id="rId11"/>
    <p:sldId id="414" r:id="rId12"/>
    <p:sldId id="411" r:id="rId13"/>
    <p:sldId id="443" r:id="rId14"/>
    <p:sldId id="451" r:id="rId15"/>
    <p:sldId id="396" r:id="rId16"/>
    <p:sldId id="488" r:id="rId17"/>
    <p:sldId id="442" r:id="rId18"/>
    <p:sldId id="491" r:id="rId19"/>
    <p:sldId id="483" r:id="rId20"/>
    <p:sldId id="448" r:id="rId21"/>
    <p:sldId id="477" r:id="rId22"/>
    <p:sldId id="450" r:id="rId23"/>
    <p:sldId id="420" r:id="rId24"/>
    <p:sldId id="478" r:id="rId25"/>
    <p:sldId id="507" r:id="rId26"/>
    <p:sldId id="503" r:id="rId27"/>
    <p:sldId id="504" r:id="rId28"/>
    <p:sldId id="505" r:id="rId29"/>
    <p:sldId id="506" r:id="rId30"/>
    <p:sldId id="513" r:id="rId31"/>
    <p:sldId id="508" r:id="rId32"/>
    <p:sldId id="509" r:id="rId33"/>
    <p:sldId id="490" r:id="rId34"/>
    <p:sldId id="416" r:id="rId35"/>
    <p:sldId id="492" r:id="rId36"/>
    <p:sldId id="438" r:id="rId37"/>
    <p:sldId id="459" r:id="rId38"/>
    <p:sldId id="467" r:id="rId39"/>
    <p:sldId id="469" r:id="rId40"/>
    <p:sldId id="422" r:id="rId41"/>
    <p:sldId id="476" r:id="rId42"/>
    <p:sldId id="471" r:id="rId43"/>
    <p:sldId id="472" r:id="rId44"/>
    <p:sldId id="473" r:id="rId45"/>
    <p:sldId id="482" r:id="rId46"/>
    <p:sldId id="481" r:id="rId47"/>
    <p:sldId id="497" r:id="rId48"/>
    <p:sldId id="474" r:id="rId49"/>
    <p:sldId id="486" r:id="rId50"/>
    <p:sldId id="470" r:id="rId51"/>
    <p:sldId id="487" r:id="rId52"/>
    <p:sldId id="512" r:id="rId53"/>
    <p:sldId id="440" r:id="rId54"/>
    <p:sldId id="435" r:id="rId55"/>
    <p:sldId id="437" r:id="rId56"/>
    <p:sldId id="417" r:id="rId57"/>
    <p:sldId id="489" r:id="rId58"/>
    <p:sldId id="501" r:id="rId59"/>
    <p:sldId id="297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577" autoAdjust="0"/>
    <p:restoredTop sz="94499" autoAdjust="0"/>
  </p:normalViewPr>
  <p:slideViewPr>
    <p:cSldViewPr snapToGrid="0" snapToObjects="1">
      <p:cViewPr>
        <p:scale>
          <a:sx n="100" d="100"/>
          <a:sy n="100" d="100"/>
        </p:scale>
        <p:origin x="-28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hew-AW\Desktop\Dropbox\AudienceWise\Presentations\Dataset%20for%20Mozc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Panda Factors</a:t>
            </a:r>
          </a:p>
        </c:rich>
      </c:tx>
      <c:layout/>
    </c:title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'[Dataset for Mozcon.xlsx]Sheet1'!$B$1</c:f>
              <c:strCache>
                <c:ptCount val="1"/>
              </c:strCache>
            </c:strRef>
          </c:tx>
          <c:cat>
            <c:strRef>
              <c:f>'[Dataset for Mozcon.xlsx]Sheet1'!$A$2:$A$14</c:f>
              <c:strCache>
                <c:ptCount val="13"/>
                <c:pt idx="0">
                  <c:v>Low overall # of Links</c:v>
                </c:pt>
                <c:pt idx="1">
                  <c:v>High # of affiliate links</c:v>
                </c:pt>
                <c:pt idx="2">
                  <c:v>Internal Search Result Pages</c:v>
                </c:pt>
                <c:pt idx="3">
                  <c:v>Scraped Content</c:v>
                </c:pt>
                <c:pt idx="4">
                  <c:v>Poor Link Ratio</c:v>
                </c:pt>
                <c:pt idx="5">
                  <c:v>Low # of social signals (page)</c:v>
                </c:pt>
                <c:pt idx="6">
                  <c:v>Duplicate Content (External)</c:v>
                </c:pt>
                <c:pt idx="7">
                  <c:v>Poor Ad Quality</c:v>
                </c:pt>
                <c:pt idx="8">
                  <c:v>High # of Ads</c:v>
                </c:pt>
                <c:pt idx="9">
                  <c:v>Page Load Time</c:v>
                </c:pt>
                <c:pt idx="10">
                  <c:v>Thin Content</c:v>
                </c:pt>
                <c:pt idx="11">
                  <c:v>High Ad to Content Ratio</c:v>
                </c:pt>
                <c:pt idx="12">
                  <c:v>Duplicate Content (internal)</c:v>
                </c:pt>
              </c:strCache>
            </c:strRef>
          </c:cat>
          <c:val>
            <c:numRef>
              <c:f>'[Dataset for Mozcon.xlsx]Sheet1'!$B$2:$B$14</c:f>
            </c:numRef>
          </c:val>
          <c:shape val="box"/>
        </c:ser>
        <c:ser>
          <c:idx val="1"/>
          <c:order val="1"/>
          <c:tx>
            <c:strRef>
              <c:f>'[Dataset for Mozcon.xlsx]Sheet1'!$C$1</c:f>
              <c:strCache>
                <c:ptCount val="1"/>
                <c:pt idx="0">
                  <c:v>Percentage of Sites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cat>
            <c:strRef>
              <c:f>'[Dataset for Mozcon.xlsx]Sheet1'!$A$2:$A$14</c:f>
              <c:strCache>
                <c:ptCount val="13"/>
                <c:pt idx="0">
                  <c:v>Low overall # of Links</c:v>
                </c:pt>
                <c:pt idx="1">
                  <c:v>High # of affiliate links</c:v>
                </c:pt>
                <c:pt idx="2">
                  <c:v>Internal Search Result Pages</c:v>
                </c:pt>
                <c:pt idx="3">
                  <c:v>Scraped Content</c:v>
                </c:pt>
                <c:pt idx="4">
                  <c:v>Poor Link Ratio</c:v>
                </c:pt>
                <c:pt idx="5">
                  <c:v>Low # of social signals (page)</c:v>
                </c:pt>
                <c:pt idx="6">
                  <c:v>Duplicate Content (External)</c:v>
                </c:pt>
                <c:pt idx="7">
                  <c:v>Poor Ad Quality</c:v>
                </c:pt>
                <c:pt idx="8">
                  <c:v>High # of Ads</c:v>
                </c:pt>
                <c:pt idx="9">
                  <c:v>Page Load Time</c:v>
                </c:pt>
                <c:pt idx="10">
                  <c:v>Thin Content</c:v>
                </c:pt>
                <c:pt idx="11">
                  <c:v>High Ad to Content Ratio</c:v>
                </c:pt>
                <c:pt idx="12">
                  <c:v>Duplicate Content (internal)</c:v>
                </c:pt>
              </c:strCache>
            </c:strRef>
          </c:cat>
          <c:val>
            <c:numRef>
              <c:f>'[Dataset for Mozcon.xlsx]Sheet1'!$C$2:$C$14</c:f>
              <c:numCache>
                <c:formatCode>0%</c:formatCode>
                <c:ptCount val="13"/>
                <c:pt idx="0">
                  <c:v>0.38000000000000039</c:v>
                </c:pt>
                <c:pt idx="1">
                  <c:v>0.46</c:v>
                </c:pt>
                <c:pt idx="2">
                  <c:v>0.46</c:v>
                </c:pt>
                <c:pt idx="3">
                  <c:v>0.48000000000000032</c:v>
                </c:pt>
                <c:pt idx="4">
                  <c:v>0.51</c:v>
                </c:pt>
                <c:pt idx="5">
                  <c:v>0.52</c:v>
                </c:pt>
                <c:pt idx="6">
                  <c:v>0.56000000000000005</c:v>
                </c:pt>
                <c:pt idx="7">
                  <c:v>0.58000000000000063</c:v>
                </c:pt>
                <c:pt idx="8">
                  <c:v>0.62000000000000066</c:v>
                </c:pt>
                <c:pt idx="9">
                  <c:v>0.63000000000000078</c:v>
                </c:pt>
                <c:pt idx="10">
                  <c:v>0.64000000000000079</c:v>
                </c:pt>
                <c:pt idx="11">
                  <c:v>0.65000000000000091</c:v>
                </c:pt>
                <c:pt idx="12">
                  <c:v>0.74000000000000066</c:v>
                </c:pt>
              </c:numCache>
            </c:numRef>
          </c:val>
        </c:ser>
        <c:gapWidth val="71"/>
        <c:gapDepth val="36"/>
        <c:shape val="cylinder"/>
        <c:axId val="63792256"/>
        <c:axId val="63793792"/>
        <c:axId val="0"/>
      </c:bar3DChart>
      <c:catAx>
        <c:axId val="63792256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 b="1" baseline="0"/>
            </a:pPr>
            <a:endParaRPr lang="en-US"/>
          </a:p>
        </c:txPr>
        <c:crossAx val="63793792"/>
        <c:crosses val="autoZero"/>
        <c:auto val="1"/>
        <c:lblAlgn val="ctr"/>
        <c:lblOffset val="100"/>
      </c:catAx>
      <c:valAx>
        <c:axId val="63793792"/>
        <c:scaling>
          <c:orientation val="minMax"/>
        </c:scaling>
        <c:axPos val="b"/>
        <c:majorGridlines/>
        <c:numFmt formatCode="0%" sourceLinked="1"/>
        <c:tickLblPos val="nextTo"/>
        <c:crossAx val="63792256"/>
        <c:crosses val="autoZero"/>
        <c:crossBetween val="between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44129-817C-499D-BBD7-161C59C20841}" type="datetimeFigureOut">
              <a:rPr lang="en-US" smtClean="0"/>
              <a:pPr/>
              <a:t>7/27/2011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FFD11-78C4-4B7D-8169-75B4314181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FFD11-78C4-4B7D-8169-75B43141810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FFD11-78C4-4B7D-8169-75B43141810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FFD11-78C4-4B7D-8169-75B43141810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mailto:matthew@audiencewise.com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3224" y="2466975"/>
            <a:ext cx="6116326" cy="1533525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5D2-6F5C-4549-B4DD-7A168FBDD233}" type="datetimeFigureOut">
              <a:rPr lang="en-US" smtClean="0"/>
              <a:pPr/>
              <a:t>7/27/2011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50CF-5111-EE45-8A22-618C7911A1C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AudienceWise_LogoNOTAG_hiRes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8535" y="428625"/>
            <a:ext cx="6291465" cy="9342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5D2-6F5C-4549-B4DD-7A168FBDD233}" type="datetimeFigureOut">
              <a:rPr lang="en-US" smtClean="0"/>
              <a:pPr/>
              <a:t>7/27/2011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50CF-5111-EE45-8A22-618C7911A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5D2-6F5C-4549-B4DD-7A168FBDD233}" type="datetimeFigureOut">
              <a:rPr lang="en-US" smtClean="0"/>
              <a:pPr/>
              <a:t>7/27/2011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50CF-5111-EE45-8A22-618C7911A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50CF-5111-EE45-8A22-618C7911A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udienceWise_LogoNOTAG_hiRes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3500" y="6146863"/>
            <a:ext cx="3869729" cy="57461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457199" y="6171683"/>
            <a:ext cx="269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mbria" pitchFamily="18" charset="0"/>
                <a:hlinkClick r:id="rId3"/>
              </a:rPr>
              <a:t>matthew@audiencewise.com</a:t>
            </a:r>
            <a:endParaRPr lang="en-US" sz="1400" dirty="0" smtClean="0">
              <a:latin typeface="Cambria" pitchFamily="18" charset="0"/>
            </a:endParaRPr>
          </a:p>
          <a:p>
            <a:r>
              <a:rPr lang="en-US" sz="1400" dirty="0" smtClean="0">
                <a:latin typeface="Cambria" pitchFamily="18" charset="0"/>
              </a:rPr>
              <a:t>Twitter: </a:t>
            </a:r>
            <a:r>
              <a:rPr lang="en-US" sz="1400" dirty="0" err="1" smtClean="0">
                <a:latin typeface="Cambria" pitchFamily="18" charset="0"/>
              </a:rPr>
              <a:t>matthewjbrown</a:t>
            </a:r>
            <a:endParaRPr lang="en-US" sz="1400" dirty="0">
              <a:latin typeface="Cambria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5D2-6F5C-4549-B4DD-7A168FBDD233}" type="datetimeFigureOut">
              <a:rPr lang="en-US" smtClean="0"/>
              <a:pPr/>
              <a:t>7/27/2011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50CF-5111-EE45-8A22-618C7911A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5D2-6F5C-4549-B4DD-7A168FBDD233}" type="datetimeFigureOut">
              <a:rPr lang="en-US" smtClean="0"/>
              <a:pPr/>
              <a:t>7/27/2011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50CF-5111-EE45-8A22-618C7911A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5D2-6F5C-4549-B4DD-7A168FBDD233}" type="datetimeFigureOut">
              <a:rPr lang="en-US" smtClean="0"/>
              <a:pPr/>
              <a:t>7/27/2011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50CF-5111-EE45-8A22-618C7911A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5D2-6F5C-4549-B4DD-7A168FBDD233}" type="datetimeFigureOut">
              <a:rPr lang="en-US" smtClean="0"/>
              <a:pPr/>
              <a:t>7/27/2011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50CF-5111-EE45-8A22-618C7911A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5D2-6F5C-4549-B4DD-7A168FBDD233}" type="datetimeFigureOut">
              <a:rPr lang="en-US" smtClean="0"/>
              <a:pPr/>
              <a:t>7/27/2011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50CF-5111-EE45-8A22-618C7911A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5D2-6F5C-4549-B4DD-7A168FBDD233}" type="datetimeFigureOut">
              <a:rPr lang="en-US" smtClean="0"/>
              <a:pPr/>
              <a:t>7/27/2011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50CF-5111-EE45-8A22-618C7911A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C5D2-6F5C-4549-B4DD-7A168FBDD233}" type="datetimeFigureOut">
              <a:rPr lang="en-US" smtClean="0"/>
              <a:pPr/>
              <a:t>7/27/2011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50CF-5111-EE45-8A22-618C7911A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9C5D2-6F5C-4549-B4DD-7A168FBDD233}" type="datetimeFigureOut">
              <a:rPr lang="en-US" smtClean="0"/>
              <a:pPr/>
              <a:t>7/27/2011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50CF-5111-EE45-8A22-618C7911A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andrewhansen.name/affiliate-marketing/google-checkmates-me-but-reveals-internal-secrets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tthew@audiencewise.co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ortlandground.com/archives/2003/05/steel_bridge_an.php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dannyvankooten.com/wordpress-plugins/scroll-triggered-box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searchnewscentral.com/20110207129/Technical/rdfa-the-inside-story-from-best-buy.html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archenginepeople.com/blog/howto-add-schema-wordpress.html" TargetMode="External"/><Relationship Id="rId2" Type="http://schemas.openxmlformats.org/officeDocument/2006/relationships/hyperlink" Target="http://schema-creator.or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schema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schema.org/docs/schemaorg.ow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hyperlink" Target="http://schema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linkeddata.org/" TargetMode="External"/><Relationship Id="rId2" Type="http://schemas.openxmlformats.org/officeDocument/2006/relationships/hyperlink" Target="http://ode.openlinksw.com/#What_is_Linked_Data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ibm.com/developerworks/library/x-disprdf/index.html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blogs/bbcinternet/2010/07/bbc_world_cup_2010_dynamic_sem.html" TargetMode="External"/><Relationship Id="rId2" Type="http://schemas.openxmlformats.org/officeDocument/2006/relationships/hyperlink" Target="http://www.bbc.co.uk/blogs/bbcinternet/2010/07/the_world_cup_and_a_call_to_ac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semanticweb.com/five-steps-to-linked-data-integration_b20876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semanticweb.com/five-steps-to-linked-data-integration_b20876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testac/how-hollywood-learned-to-love-the-semantic-web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richard.cyganiak.de/2007/10/lod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beta.kasabi.com/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m.com/developerworks/library/wa-datasets/" TargetMode="External"/><Relationship Id="rId2" Type="http://schemas.openxmlformats.org/officeDocument/2006/relationships/hyperlink" Target="https://www.ibm.com/developerworks/web/library/wa-rdf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ww.ontotext.com/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sindice.com/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sig.ma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twitter.com/#!/jaymyers" TargetMode="External"/><Relationship Id="rId3" Type="http://schemas.openxmlformats.org/officeDocument/2006/relationships/hyperlink" Target="http://www.ibm.com/developerworks/library/x-disprdf/index.html" TargetMode="External"/><Relationship Id="rId7" Type="http://schemas.openxmlformats.org/officeDocument/2006/relationships/hyperlink" Target="http://twitter.com/#!/seangolliher" TargetMode="External"/><Relationship Id="rId2" Type="http://schemas.openxmlformats.org/officeDocument/2006/relationships/hyperlink" Target="http://www.linkeddatatools.com/semantic-web-basic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witter.com/#!/aaranged" TargetMode="External"/><Relationship Id="rId5" Type="http://schemas.openxmlformats.org/officeDocument/2006/relationships/hyperlink" Target="http://www.w3.org/2011/Talks/0607-SemTech-RDFa-IH/Talk.pdf" TargetMode="External"/><Relationship Id="rId4" Type="http://schemas.openxmlformats.org/officeDocument/2006/relationships/hyperlink" Target="http://searchnewscentral.com/20110207129/Technical/rdfa-the-inside-story-from-best-buy.html" TargetMode="External"/><Relationship Id="rId9" Type="http://schemas.openxmlformats.org/officeDocument/2006/relationships/hyperlink" Target="http://semanticweb.com/introduction-to-rdf_b17953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matthewbrownpdx" TargetMode="External"/><Relationship Id="rId2" Type="http://schemas.openxmlformats.org/officeDocument/2006/relationships/hyperlink" Target="http://twitter.com/matthewjbrown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-sgkgS5maZRo/TbsI4xt2hHI/AAAAAAAADrQ/tj5U0OKoLl0/s1600/mad-ma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3375" y="1"/>
            <a:ext cx="975454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24450" y="161925"/>
            <a:ext cx="4162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ambria" pitchFamily="18" charset="0"/>
              </a:rPr>
              <a:t>Long Tail SEO in a Post-Panda World</a:t>
            </a:r>
            <a:endParaRPr lang="en-US" sz="4000" b="1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61925"/>
            <a:ext cx="3486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Cambria" pitchFamily="18" charset="0"/>
              </a:rPr>
              <a:t>MozCon</a:t>
            </a:r>
            <a:r>
              <a:rPr lang="en-US" sz="4000" b="1" dirty="0" smtClean="0">
                <a:latin typeface="Cambria" pitchFamily="18" charset="0"/>
              </a:rPr>
              <a:t>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79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Panda-Proofing: </a:t>
            </a:r>
            <a:r>
              <a:rPr lang="en-US" dirty="0" err="1" smtClean="0"/>
              <a:t>Sitewide</a:t>
            </a:r>
            <a:r>
              <a:rPr lang="en-US" dirty="0" smtClean="0"/>
              <a:t> Strategies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94725"/>
            <a:ext cx="914399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Use subdomains to segregate. They are NOT an escape.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1538" y="166689"/>
            <a:ext cx="7196137" cy="559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15026"/>
            <a:ext cx="9143999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Google ALSO knows how to pattern match subdirectories, so beware of tanking an entire site section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6600"/>
            <a:ext cx="663733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094537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ounded Rectangle 32"/>
          <p:cNvSpPr/>
          <p:nvPr/>
        </p:nvSpPr>
        <p:spPr>
          <a:xfrm>
            <a:off x="6229353" y="114300"/>
            <a:ext cx="2514599" cy="1200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Topics/archives subdirectories are easy to burn down</a:t>
            </a:r>
          </a:p>
        </p:txBody>
      </p:sp>
      <p:cxnSp>
        <p:nvCxnSpPr>
          <p:cNvPr id="34" name="Straight Arrow Connector 33"/>
          <p:cNvCxnSpPr>
            <a:stCxn id="36" idx="1"/>
          </p:cNvCxnSpPr>
          <p:nvPr/>
        </p:nvCxnSpPr>
        <p:spPr>
          <a:xfrm rot="10800000" flipV="1">
            <a:off x="3905249" y="4476750"/>
            <a:ext cx="2324104" cy="619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>
            <a:off x="3419477" y="4430716"/>
            <a:ext cx="280987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6229353" y="3876675"/>
            <a:ext cx="2514599" cy="1200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 totally see what you did there.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3228975" y="114301"/>
            <a:ext cx="3000378" cy="1428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396335"/>
            <a:ext cx="914399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Combine long tail keywords onto a single page wherever possible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1" y="257175"/>
            <a:ext cx="70258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4" y="2343150"/>
            <a:ext cx="688610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674" y="3771900"/>
            <a:ext cx="7581418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6629401" y="4167187"/>
            <a:ext cx="2514599" cy="1200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Ranks #6 for ‘Homeowner’s Insurance Discounts’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29401" y="2343150"/>
            <a:ext cx="2514599" cy="1200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Ranks #2 for ‘Combining home and auto insurance’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79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Panda-Proofing: Page Level Strategies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200025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57925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  <a:hlinkClick r:id="rId2"/>
              </a:rPr>
              <a:t>http://andrewhansen.name/affiliate-marketing/google-checkmates-me-but-reveals-internal-secrets/</a:t>
            </a:r>
            <a:endParaRPr lang="en-US" dirty="0" smtClean="0">
              <a:latin typeface="Cambria" pitchFamily="18" charset="0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9925" y="1428750"/>
            <a:ext cx="2628900" cy="392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Curious Case of Andrew Hansen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1" y="914400"/>
            <a:ext cx="2266950" cy="1028700"/>
          </a:xfrm>
          <a:prstGeom prst="wedgeRectCallout">
            <a:avLst>
              <a:gd name="adj1" fmla="val 88598"/>
              <a:gd name="adj2" fmla="val 159764"/>
            </a:avLst>
          </a:prstGeom>
          <a:solidFill>
            <a:srgbClr val="FFC000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“Websites that are primarily occupied by display ads”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6267450" y="771525"/>
            <a:ext cx="2876550" cy="1314450"/>
          </a:xfrm>
          <a:prstGeom prst="wedgeRectCallout">
            <a:avLst>
              <a:gd name="adj1" fmla="val -62886"/>
              <a:gd name="adj2" fmla="val 122042"/>
            </a:avLst>
          </a:prstGeom>
          <a:solidFill>
            <a:srgbClr val="FFC000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“30% of the browser display area consists of unique and relevant content”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1" y="4211638"/>
            <a:ext cx="2266950" cy="1028700"/>
          </a:xfrm>
          <a:prstGeom prst="wedgeRectCallout">
            <a:avLst>
              <a:gd name="adj1" fmla="val 88178"/>
              <a:gd name="adj2" fmla="val -113384"/>
            </a:avLst>
          </a:prstGeom>
          <a:solidFill>
            <a:srgbClr val="FFC000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“Multiple Ads to the same site”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5981700" y="4502150"/>
            <a:ext cx="3162300" cy="1476375"/>
          </a:xfrm>
          <a:prstGeom prst="wedgeRectCallout">
            <a:avLst>
              <a:gd name="adj1" fmla="val -51789"/>
              <a:gd name="adj2" fmla="val -129746"/>
            </a:avLst>
          </a:prstGeom>
          <a:solidFill>
            <a:srgbClr val="FFC000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“The site is considered compliant if the area of ads is less than or equal to the area of content”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200025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6273225"/>
            <a:ext cx="914399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If you work in SEO/SEM, all this is easy to spot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"/>
            <a:ext cx="8553449" cy="619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6273225"/>
            <a:ext cx="914241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Site speed as a user quality metric scares me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51" y="638174"/>
            <a:ext cx="7933309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1" y="3514724"/>
            <a:ext cx="3067610" cy="19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ular Callout 11"/>
          <p:cNvSpPr/>
          <p:nvPr/>
        </p:nvSpPr>
        <p:spPr>
          <a:xfrm>
            <a:off x="4782110" y="457200"/>
            <a:ext cx="4190440" cy="1336548"/>
          </a:xfrm>
          <a:prstGeom prst="wedgeRectCallout">
            <a:avLst>
              <a:gd name="adj1" fmla="val 2783"/>
              <a:gd name="adj2" fmla="val 17666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If you see a jump </a:t>
            </a:r>
            <a:r>
              <a:rPr lang="en-US" sz="2400" dirty="0" smtClean="0">
                <a:solidFill>
                  <a:schemeClr val="tx1"/>
                </a:solidFill>
              </a:rPr>
              <a:t>in bounce or exit rate around </a:t>
            </a:r>
            <a:r>
              <a:rPr lang="en-US" sz="2400" dirty="0" smtClean="0">
                <a:solidFill>
                  <a:schemeClr val="tx1"/>
                </a:solidFill>
              </a:rPr>
              <a:t>Page Load time, that’s your cue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987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 pitchFamily="18" charset="0"/>
              </a:rPr>
              <a:t>Maximizing Social </a:t>
            </a:r>
            <a:r>
              <a:rPr lang="en-US" dirty="0" smtClean="0">
                <a:latin typeface="Cambria" pitchFamily="18" charset="0"/>
              </a:rPr>
              <a:t>Signals</a:t>
            </a:r>
            <a:endParaRPr lang="en-US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43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1" y="6438900"/>
            <a:ext cx="9142413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Studies are starting to show ‘share blindness’ depending on user intent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5591" y="942974"/>
            <a:ext cx="4880114" cy="526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003-05-21SteelBrMotorboat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391025" y="1028700"/>
            <a:ext cx="48767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latin typeface="Cambria" pitchFamily="18" charset="0"/>
            </a:endParaRPr>
          </a:p>
          <a:p>
            <a:r>
              <a:rPr lang="en-US" sz="2800" dirty="0" smtClean="0">
                <a:latin typeface="Cambria" pitchFamily="18" charset="0"/>
              </a:rPr>
              <a:t>Matthew Brown</a:t>
            </a:r>
          </a:p>
          <a:p>
            <a:endParaRPr lang="en-US" sz="2800" dirty="0" smtClean="0">
              <a:latin typeface="Cambria" pitchFamily="18" charset="0"/>
            </a:endParaRPr>
          </a:p>
          <a:p>
            <a:r>
              <a:rPr lang="en-US" sz="2800" dirty="0" smtClean="0">
                <a:latin typeface="Cambria" pitchFamily="18" charset="0"/>
                <a:hlinkClick r:id="rId3"/>
              </a:rPr>
              <a:t>matthew@audiencewise.com</a:t>
            </a:r>
            <a:endParaRPr lang="en-US" sz="2800" dirty="0" smtClean="0">
              <a:latin typeface="Cambria" pitchFamily="18" charset="0"/>
            </a:endParaRPr>
          </a:p>
          <a:p>
            <a:endParaRPr lang="en-US" sz="2800" dirty="0" smtClean="0">
              <a:latin typeface="Cambria" pitchFamily="18" charset="0"/>
            </a:endParaRPr>
          </a:p>
          <a:p>
            <a:r>
              <a:rPr lang="en-US" sz="2800" dirty="0" smtClean="0">
                <a:latin typeface="Cambria" pitchFamily="18" charset="0"/>
              </a:rPr>
              <a:t>Twitter</a:t>
            </a:r>
            <a:r>
              <a:rPr lang="en-US" sz="2800" dirty="0" smtClean="0">
                <a:latin typeface="Cambria" pitchFamily="18" charset="0"/>
              </a:rPr>
              <a:t>: </a:t>
            </a:r>
            <a:r>
              <a:rPr lang="en-US" sz="2800" dirty="0" err="1" smtClean="0">
                <a:latin typeface="Cambria" pitchFamily="18" charset="0"/>
              </a:rPr>
              <a:t>matthewjbrown</a:t>
            </a:r>
            <a:endParaRPr lang="en-US" sz="2800" dirty="0" smtClean="0">
              <a:latin typeface="Cambria" pitchFamily="18" charset="0"/>
            </a:endParaRPr>
          </a:p>
          <a:p>
            <a:pPr algn="ctr"/>
            <a:endParaRPr lang="en-US" sz="3200" dirty="0">
              <a:latin typeface="Cambria" pitchFamily="18" charset="0"/>
            </a:endParaRPr>
          </a:p>
        </p:txBody>
      </p:sp>
      <p:pic>
        <p:nvPicPr>
          <p:cNvPr id="12" name="Picture 11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461" y="247650"/>
            <a:ext cx="6035389" cy="781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3562" y="6611779"/>
            <a:ext cx="6315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hlinkClick r:id="rId5"/>
              </a:rPr>
              <a:t>http://www.portlandground.com/archives/2003/05/steel_bridge_an.php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7" y="6396335"/>
            <a:ext cx="914241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Use any sort of specialized CTA to overcome ‘sharing blindness’</a:t>
            </a:r>
            <a:endParaRPr lang="en-US" sz="2400" dirty="0" smtClean="0">
              <a:latin typeface="Cambria" pitchFamily="18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74"/>
            <a:ext cx="5400675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ounded Rectangle 27"/>
          <p:cNvSpPr/>
          <p:nvPr/>
        </p:nvSpPr>
        <p:spPr>
          <a:xfrm>
            <a:off x="6076954" y="4029075"/>
            <a:ext cx="2514599" cy="1200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The usual sharing CTAs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3895726" y="4581525"/>
            <a:ext cx="218122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856138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0036" y="942975"/>
            <a:ext cx="31813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7" y="6396335"/>
            <a:ext cx="914241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hlinkClick r:id="rId2"/>
              </a:rPr>
              <a:t>http://dannyvankooten.com/wordpress-plugins/scroll-triggered-box/</a:t>
            </a:r>
            <a:endParaRPr lang="en-US" sz="2400" dirty="0" smtClean="0"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23" y="0"/>
            <a:ext cx="9124377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rot="10800000">
            <a:off x="3162300" y="1752600"/>
            <a:ext cx="2038349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6396335"/>
            <a:ext cx="914399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Make sharing CTAs an embedded part of content</a:t>
            </a: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8" y="23812"/>
            <a:ext cx="5803037" cy="62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3213" y="1752600"/>
            <a:ext cx="21431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ight Arrow 14"/>
          <p:cNvSpPr/>
          <p:nvPr/>
        </p:nvSpPr>
        <p:spPr>
          <a:xfrm rot="19443388">
            <a:off x="4355749" y="4614595"/>
            <a:ext cx="2405631" cy="91115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396335"/>
            <a:ext cx="914399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Target key </a:t>
            </a:r>
            <a:r>
              <a:rPr lang="en-US" sz="2400" dirty="0" err="1" smtClean="0">
                <a:latin typeface="Cambria" pitchFamily="18" charset="0"/>
              </a:rPr>
              <a:t>microconversions</a:t>
            </a:r>
            <a:r>
              <a:rPr lang="en-US" sz="2400" dirty="0" smtClean="0">
                <a:latin typeface="Cambria" pitchFamily="18" charset="0"/>
              </a:rPr>
              <a:t>. Especially email and RSS!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" y="190500"/>
            <a:ext cx="7591425" cy="592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1775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Get started with structured data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8061" y="4957465"/>
            <a:ext cx="4905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</a:t>
            </a:r>
            <a:r>
              <a:rPr lang="en-US" i="1" dirty="0" smtClean="0"/>
              <a:t>Within just a couple of months, we began to see an increase in our organic search results. Before long, it had increased by 30% over historical rates</a:t>
            </a:r>
            <a:r>
              <a:rPr lang="en-US" i="1" dirty="0" smtClean="0"/>
              <a:t>.”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115051"/>
            <a:ext cx="91440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Best Buy and </a:t>
            </a:r>
            <a:r>
              <a:rPr lang="en-US" sz="2000" dirty="0" err="1" smtClean="0">
                <a:latin typeface="Cambria" pitchFamily="18" charset="0"/>
              </a:rPr>
              <a:t>RDFa</a:t>
            </a:r>
            <a:r>
              <a:rPr lang="en-US" sz="2000" dirty="0" smtClean="0">
                <a:latin typeface="Cambria" pitchFamily="18" charset="0"/>
              </a:rPr>
              <a:t> - </a:t>
            </a:r>
            <a:r>
              <a:rPr lang="en-US" sz="2000" dirty="0" smtClean="0">
                <a:hlinkClick r:id="rId2"/>
              </a:rPr>
              <a:t>http://searchnewscentral.com/20110207129/Technical/rdfa-the-inside-story-from-best-buy.html</a:t>
            </a:r>
            <a:endParaRPr lang="en-US" sz="2000" dirty="0" smtClean="0">
              <a:latin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1375" y="142875"/>
            <a:ext cx="6288791" cy="481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29325"/>
            <a:ext cx="91440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Schema  - Get started with it. - </a:t>
            </a:r>
            <a:r>
              <a:rPr lang="en-US" sz="2000" dirty="0" smtClean="0">
                <a:hlinkClick r:id="rId2"/>
              </a:rPr>
              <a:t>http://schema-creator.org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and </a:t>
            </a:r>
            <a:r>
              <a:rPr lang="en-US" sz="2000" dirty="0" smtClean="0">
                <a:hlinkClick r:id="rId3"/>
              </a:rPr>
              <a:t>http://www.searchenginepeople.com/blog/howto-add-schema-wordpress.html</a:t>
            </a:r>
            <a:endParaRPr lang="en-US" sz="2000" dirty="0" smtClean="0"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175" y="461964"/>
            <a:ext cx="7934325" cy="540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15051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If you’re just in it for structured data for SEO, go with Schema. </a:t>
            </a:r>
          </a:p>
          <a:p>
            <a:pPr algn="ctr"/>
            <a:r>
              <a:rPr lang="en-US" sz="2400" dirty="0" smtClean="0">
                <a:latin typeface="Cambria" pitchFamily="18" charset="0"/>
              </a:rPr>
              <a:t>But consider all your options.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9725" y="133350"/>
            <a:ext cx="597217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15051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hlinkClick r:id="rId3"/>
              </a:rPr>
              <a:t>http://blog.schema.org/</a:t>
            </a:r>
            <a:r>
              <a:rPr lang="en-US" sz="2400" dirty="0" smtClean="0"/>
              <a:t> - Keep up with the latest from the semantic community. Follow what happens on the 9/21 workshop.</a:t>
            </a:r>
            <a:endParaRPr lang="en-US" sz="2400" dirty="0" smtClean="0"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3513" y="0"/>
            <a:ext cx="6514229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248275"/>
            <a:ext cx="9144000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What’s this mess?! </a:t>
            </a:r>
            <a:r>
              <a:rPr lang="en-US" sz="2400" dirty="0" smtClean="0">
                <a:hlinkClick r:id="rId3"/>
              </a:rPr>
              <a:t>http://schema.org/docs/schemaorg.owl</a:t>
            </a:r>
            <a:r>
              <a:rPr lang="en-US" sz="2400" dirty="0" smtClean="0"/>
              <a:t> - It allows the </a:t>
            </a:r>
            <a:r>
              <a:rPr lang="en-US" sz="2400" dirty="0" smtClean="0">
                <a:hlinkClick r:id="rId4"/>
              </a:rPr>
              <a:t>schema.org</a:t>
            </a:r>
            <a:r>
              <a:rPr lang="en-US" sz="2400" dirty="0" smtClean="0"/>
              <a:t> schemas to be used with all OWL-aware tools such as editors, </a:t>
            </a:r>
            <a:r>
              <a:rPr lang="en-US" sz="2400" dirty="0" err="1" smtClean="0"/>
              <a:t>validators</a:t>
            </a:r>
            <a:r>
              <a:rPr lang="en-US" sz="2400" dirty="0" smtClean="0"/>
              <a:t> etc as well as to create mappings to other Semantic Web schemas.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1" y="161926"/>
            <a:ext cx="7883782" cy="508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latin typeface="+mj-lt"/>
                <a:ea typeface="+mj-ea"/>
                <a:cs typeface="+mj-cs"/>
              </a:rPr>
              <a:t>My one slide on Panda “theory”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Panda likely has two components: </a:t>
            </a:r>
          </a:p>
          <a:p>
            <a:pPr algn="ctr"/>
            <a:r>
              <a:rPr lang="en-US" sz="2400" dirty="0" smtClean="0">
                <a:latin typeface="Cambria" pitchFamily="18" charset="0"/>
              </a:rPr>
              <a:t>Quality Rater Team </a:t>
            </a:r>
            <a:r>
              <a:rPr lang="en-US" sz="2400" dirty="0" smtClean="0">
                <a:latin typeface="Cambria" pitchFamily="18" charset="0"/>
              </a:rPr>
              <a:t>&amp; </a:t>
            </a:r>
            <a:r>
              <a:rPr lang="en-US" sz="2400" dirty="0" smtClean="0">
                <a:latin typeface="Cambria" pitchFamily="18" charset="0"/>
              </a:rPr>
              <a:t>Machine Learning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775" y="2174748"/>
            <a:ext cx="29051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ular Callout 10"/>
          <p:cNvSpPr/>
          <p:nvPr/>
        </p:nvSpPr>
        <p:spPr>
          <a:xfrm>
            <a:off x="4952999" y="1971675"/>
            <a:ext cx="3714751" cy="1336548"/>
          </a:xfrm>
          <a:prstGeom prst="wedgeRectCallout">
            <a:avLst>
              <a:gd name="adj1" fmla="val -82502"/>
              <a:gd name="adj2" fmla="val 248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No </a:t>
            </a:r>
            <a:r>
              <a:rPr lang="en-US" sz="2400" dirty="0" err="1" smtClean="0">
                <a:solidFill>
                  <a:schemeClr val="tx1"/>
                </a:solidFill>
              </a:rPr>
              <a:t>Whitelist</a:t>
            </a:r>
            <a:r>
              <a:rPr lang="en-US" sz="2400" dirty="0" smtClean="0">
                <a:solidFill>
                  <a:schemeClr val="tx1"/>
                </a:solidFill>
              </a:rPr>
              <a:t>. And we’re confident about </a:t>
            </a:r>
            <a:r>
              <a:rPr lang="en-US" sz="2400" dirty="0" smtClean="0">
                <a:solidFill>
                  <a:schemeClr val="tx1"/>
                </a:solidFill>
              </a:rPr>
              <a:t>sites </a:t>
            </a:r>
            <a:r>
              <a:rPr lang="en-US" sz="2400" dirty="0" smtClean="0">
                <a:solidFill>
                  <a:schemeClr val="tx1"/>
                </a:solidFill>
              </a:rPr>
              <a:t>that </a:t>
            </a:r>
            <a:r>
              <a:rPr lang="en-US" sz="2400" dirty="0" smtClean="0">
                <a:solidFill>
                  <a:schemeClr val="tx1"/>
                </a:solidFill>
              </a:rPr>
              <a:t>were </a:t>
            </a:r>
            <a:r>
              <a:rPr lang="en-US" sz="2400" dirty="0" smtClean="0">
                <a:solidFill>
                  <a:schemeClr val="tx1"/>
                </a:solidFill>
              </a:rPr>
              <a:t>affected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1775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dilemma: Making great content that’s </a:t>
            </a:r>
            <a:r>
              <a:rPr lang="en-US" sz="4000" b="1" i="1" dirty="0" smtClean="0"/>
              <a:t>scalable</a:t>
            </a:r>
            <a:r>
              <a:rPr lang="en-US" sz="4000" dirty="0" smtClean="0"/>
              <a:t> </a:t>
            </a:r>
            <a:r>
              <a:rPr lang="en-US" sz="4000" dirty="0" smtClean="0"/>
              <a:t>and </a:t>
            </a:r>
            <a:r>
              <a:rPr lang="en-US" sz="4000" b="1" i="1" dirty="0" smtClean="0"/>
              <a:t>profitable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7591425" cy="606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Sparse content and search features? </a:t>
            </a:r>
            <a:r>
              <a:rPr lang="en-US" sz="2400" dirty="0" smtClean="0">
                <a:latin typeface="Cambria" pitchFamily="18" charset="0"/>
              </a:rPr>
              <a:t>Risky.</a:t>
            </a:r>
            <a:endParaRPr lang="en-US" sz="2400" dirty="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548555"/>
            <a:ext cx="91440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Not all pages will be “great”. But ALL pages should be useful. </a:t>
            </a:r>
            <a:endParaRPr lang="en-US" sz="2000" dirty="0" smtClean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66725" y="914400"/>
            <a:ext cx="8343900" cy="10477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5" y="-1"/>
            <a:ext cx="7219950" cy="637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5975" y="1266825"/>
            <a:ext cx="5181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5475" y="6048"/>
            <a:ext cx="5586413" cy="639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2203"/>
            <a:ext cx="9144000" cy="516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410325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Inefficient publishing: It leads to Panda or worse.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The Future: </a:t>
            </a:r>
            <a:r>
              <a:rPr lang="en-US" sz="3600" u="sng" dirty="0" smtClean="0">
                <a:latin typeface="Cambria" pitchFamily="18" charset="0"/>
                <a:ea typeface="+mj-ea"/>
                <a:cs typeface="+mj-cs"/>
              </a:rPr>
              <a:t>Linked Data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1506" name="Picture 2" descr="http://www.cartype.com/pics/7079/full/future_mobility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1456"/>
            <a:ext cx="9144000" cy="6126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81726"/>
            <a:ext cx="914400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What’s Linked Data? What are the technologies that drive it? </a:t>
            </a:r>
            <a:r>
              <a:rPr lang="en-US" sz="2000" dirty="0" smtClean="0">
                <a:hlinkClick r:id="rId2"/>
              </a:rPr>
              <a:t>http://ode.openlinksw.com/#What_is_Linked_Data</a:t>
            </a:r>
            <a:r>
              <a:rPr lang="en-US" sz="2000" dirty="0" smtClean="0"/>
              <a:t> &amp; </a:t>
            </a:r>
            <a:r>
              <a:rPr lang="en-US" sz="2000" dirty="0" smtClean="0">
                <a:hlinkClick r:id="rId3"/>
              </a:rPr>
              <a:t>http://linkeddata.org/</a:t>
            </a:r>
            <a:endParaRPr lang="en-US" sz="2000" dirty="0" smtClean="0">
              <a:latin typeface="Cambria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971550"/>
            <a:ext cx="8943974" cy="2305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45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Linked </a:t>
            </a:r>
            <a:r>
              <a:rPr lang="en-US" sz="45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Data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 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is a web of things instead of a web of documents</a:t>
            </a:r>
            <a:endParaRPr lang="en-US" sz="45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6900" dirty="0" smtClean="0"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6400" dirty="0" smtClean="0"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6400" dirty="0" smtClean="0"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3124200"/>
            <a:ext cx="8943974" cy="2305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45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Using Linked Data, we can combine and query different data types</a:t>
            </a:r>
            <a:endParaRPr lang="en-US" sz="4500" dirty="0" smtClean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6900" dirty="0" smtClean="0"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6400" dirty="0" smtClean="0"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6400" dirty="0" smtClean="0"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57890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hlinkClick r:id="rId2"/>
              </a:rPr>
              <a:t>http://www.ibm.com/developerworks/library/x-disprdf/index.html</a:t>
            </a:r>
            <a:r>
              <a:rPr lang="en-US" sz="2400" dirty="0" smtClean="0">
                <a:latin typeface="Cambria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1" y="914400"/>
            <a:ext cx="9225264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3025" y="0"/>
            <a:ext cx="6191250" cy="673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3025" y="0"/>
            <a:ext cx="6191250" cy="126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36054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hlinkClick r:id="rId2"/>
              </a:rPr>
              <a:t>http://www.bbc.co.uk/blogs/bbcinternet/2010/07/the_world_cup_and_a_call_to_ac.html </a:t>
            </a:r>
            <a:r>
              <a:rPr lang="en-US" sz="1400" dirty="0" smtClean="0">
                <a:hlinkClick r:id="rId3"/>
              </a:rPr>
              <a:t>http://www.bbc.co.uk/blogs/bbcinternet/2010/07/bbc_world_cup_2010_dynamic_sem.html</a:t>
            </a:r>
            <a:endParaRPr lang="en-US" sz="1400" dirty="0" smtClean="0">
              <a:latin typeface="Cambr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500" y="0"/>
            <a:ext cx="7267575" cy="633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6381754" y="3009900"/>
            <a:ext cx="2762246" cy="1200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All these modules are data contained in a RDF database.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5305426" y="2495550"/>
            <a:ext cx="1323979" cy="5143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1"/>
          </p:cNvCxnSpPr>
          <p:nvPr/>
        </p:nvCxnSpPr>
        <p:spPr>
          <a:xfrm rot="10800000">
            <a:off x="5305426" y="3609975"/>
            <a:ext cx="1076328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5172076" y="4210049"/>
            <a:ext cx="1209679" cy="962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039" y="0"/>
            <a:ext cx="7561699" cy="672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90775"/>
            <a:ext cx="9047163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2543180" y="3619500"/>
            <a:ext cx="2762246" cy="12001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Linked open data from </a:t>
            </a:r>
            <a:r>
              <a:rPr lang="en-US" dirty="0" err="1" smtClean="0">
                <a:solidFill>
                  <a:schemeClr val="tx1"/>
                </a:solidFill>
              </a:rPr>
              <a:t>dbpedia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MusicBrainz</a:t>
            </a:r>
            <a:r>
              <a:rPr lang="en-US" dirty="0" smtClean="0">
                <a:solidFill>
                  <a:schemeClr val="tx1"/>
                </a:solidFill>
              </a:rPr>
              <a:t>, and BBC’s own </a:t>
            </a:r>
            <a:r>
              <a:rPr lang="en-US" dirty="0" err="1" smtClean="0">
                <a:solidFill>
                  <a:schemeClr val="tx1"/>
                </a:solidFill>
              </a:rPr>
              <a:t>datastore</a:t>
            </a: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rot="10800000">
            <a:off x="1314450" y="3619501"/>
            <a:ext cx="1228730" cy="600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718925" y="4405095"/>
            <a:ext cx="1857371" cy="17911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305426" y="3857625"/>
            <a:ext cx="819149" cy="361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Obvious: </a:t>
            </a:r>
            <a:r>
              <a:rPr lang="en-US" sz="2400" dirty="0" smtClean="0">
                <a:latin typeface="Cambria" pitchFamily="18" charset="0"/>
              </a:rPr>
              <a:t>There’s a </a:t>
            </a:r>
            <a:r>
              <a:rPr lang="en-US" sz="2400" dirty="0" err="1" smtClean="0">
                <a:latin typeface="Cambria" pitchFamily="18" charset="0"/>
              </a:rPr>
              <a:t>sitewide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smtClean="0">
                <a:latin typeface="Cambria" pitchFamily="18" charset="0"/>
              </a:rPr>
              <a:t>organic Quality score now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66725" y="914400"/>
            <a:ext cx="8343900" cy="10477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076450"/>
            <a:ext cx="8343900" cy="230505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400" dirty="0" smtClean="0">
                <a:solidFill>
                  <a:srgbClr val="92D050"/>
                </a:solidFill>
                <a:latin typeface="Cambria" pitchFamily="18" charset="0"/>
              </a:rPr>
              <a:t>No risk: </a:t>
            </a:r>
            <a:r>
              <a:rPr lang="en-US" sz="6400" dirty="0" smtClean="0">
                <a:latin typeface="Cambria" pitchFamily="18" charset="0"/>
              </a:rPr>
              <a:t>Great Content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Low Risk: </a:t>
            </a:r>
            <a:r>
              <a:rPr lang="en-US" sz="6400" dirty="0" smtClean="0">
                <a:latin typeface="Cambria" pitchFamily="18" charset="0"/>
              </a:rPr>
              <a:t>Useful Content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400" dirty="0" smtClean="0">
                <a:solidFill>
                  <a:srgbClr val="FF0000"/>
                </a:solidFill>
                <a:latin typeface="Cambria" pitchFamily="18" charset="0"/>
              </a:rPr>
              <a:t>High Risk: </a:t>
            </a:r>
            <a:r>
              <a:rPr lang="en-US" sz="6400" dirty="0" smtClean="0">
                <a:latin typeface="Cambria" pitchFamily="18" charset="0"/>
              </a:rPr>
              <a:t>Everything </a:t>
            </a:r>
            <a:r>
              <a:rPr lang="en-US" sz="6400" dirty="0" smtClean="0">
                <a:latin typeface="Cambria" pitchFamily="18" charset="0"/>
              </a:rPr>
              <a:t>Else</a:t>
            </a:r>
            <a:endParaRPr lang="en-US" sz="6400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6400" dirty="0" smtClean="0"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6400" dirty="0" smtClean="0"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57890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hlinkClick r:id="rId2"/>
              </a:rPr>
              <a:t>http://semanticweb.com/five-steps-to-linked-data-integration_b20876</a:t>
            </a:r>
            <a:endParaRPr lang="en-US" sz="2400" dirty="0" smtClean="0">
              <a:latin typeface="Cambria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981075"/>
            <a:ext cx="6429375" cy="516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Check out how ad.ly uses </a:t>
            </a:r>
            <a:r>
              <a:rPr lang="en-US" sz="4000" dirty="0" smtClean="0">
                <a:latin typeface="+mj-lt"/>
                <a:ea typeface="+mj-ea"/>
                <a:cs typeface="+mj-cs"/>
              </a:rPr>
              <a:t>linked data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Swagger Wagon Supreme is started as a standard Sienna SE before being stretched by 44-inche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5725" y="3515414"/>
            <a:ext cx="5248275" cy="2942476"/>
          </a:xfrm>
          <a:prstGeom prst="rect">
            <a:avLst/>
          </a:prstGeom>
          <a:noFill/>
        </p:spPr>
      </p:pic>
      <p:pic>
        <p:nvPicPr>
          <p:cNvPr id="1028" name="Picture 4" descr="http://themusicstories.com/wp-content/uploads/2011/04/JUSTIN-BIEBER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4583781" cy="3705224"/>
          </a:xfrm>
          <a:prstGeom prst="rect">
            <a:avLst/>
          </a:prstGeom>
          <a:noFill/>
        </p:spPr>
      </p:pic>
      <p:sp>
        <p:nvSpPr>
          <p:cNvPr id="4" name="Equal 3"/>
          <p:cNvSpPr/>
          <p:nvPr/>
        </p:nvSpPr>
        <p:spPr>
          <a:xfrm>
            <a:off x="6096000" y="1533525"/>
            <a:ext cx="914400" cy="914400"/>
          </a:xfrm>
          <a:prstGeom prst="mathEqua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57890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Could limited data mean the </a:t>
            </a:r>
            <a:r>
              <a:rPr lang="en-US" sz="2400" dirty="0" err="1" smtClean="0">
                <a:latin typeface="Cambria" pitchFamily="18" charset="0"/>
              </a:rPr>
              <a:t>Beeb</a:t>
            </a:r>
            <a:r>
              <a:rPr lang="en-US" sz="2400" dirty="0" smtClean="0">
                <a:latin typeface="Cambria" pitchFamily="18" charset="0"/>
              </a:rPr>
              <a:t> promotes the Swagger Wagon??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57890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hlinkClick r:id="rId2"/>
              </a:rPr>
              <a:t>http://semanticweb.com/five-steps-to-linked-data-integration_b20876</a:t>
            </a:r>
            <a:endParaRPr lang="en-US" sz="2400" dirty="0" smtClean="0">
              <a:latin typeface="Cambria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Ad.ly has basic information on a celeb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701960"/>
            <a:ext cx="7534276" cy="580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Freebase and </a:t>
            </a:r>
            <a:r>
              <a:rPr lang="en-US" sz="2800" dirty="0" err="1" smtClean="0">
                <a:latin typeface="+mj-lt"/>
                <a:ea typeface="+mj-ea"/>
                <a:cs typeface="+mj-cs"/>
              </a:rPr>
              <a:t>Musicbrainz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 provide round out the data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2" y="625760"/>
            <a:ext cx="8780463" cy="610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578" y="820738"/>
            <a:ext cx="9009422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6581775" y="2181225"/>
            <a:ext cx="1924050" cy="600075"/>
          </a:xfrm>
          <a:prstGeom prst="ellipse">
            <a:avLst/>
          </a:prstGeom>
          <a:noFill/>
          <a:ln w="15875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0"/>
            <a:ext cx="916153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hlinkClick r:id="rId3"/>
              </a:rPr>
              <a:t>http://www.slideshare.net/testac/how-hollywood-learned-to-love-the-semantic-web</a:t>
            </a:r>
            <a:endParaRPr lang="en-US" sz="2000" dirty="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The more data you integrate, the better business intelligence you’ll have  - for both content and other purposes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875" cy="596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1775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Make *unique* content </a:t>
            </a:r>
            <a:r>
              <a:rPr lang="en-US" sz="4000" dirty="0" smtClean="0"/>
              <a:t>using your own data combined with Linked Open Data!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795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Linked Data Resources and Tools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2"/>
              </a:rPr>
              <a:t>http://richard.cyganiak.de/2007/10/lod/</a:t>
            </a:r>
            <a:r>
              <a:rPr lang="en-US" dirty="0" smtClean="0"/>
              <a:t> - </a:t>
            </a:r>
            <a:r>
              <a:rPr lang="en-US" dirty="0" smtClean="0">
                <a:latin typeface="Cambria" pitchFamily="18" charset="0"/>
              </a:rPr>
              <a:t>Linking Open Data Cloud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0953"/>
            <a:ext cx="8873810" cy="632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559338"/>
            <a:ext cx="7372349" cy="55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2"/>
              </a:rPr>
              <a:t>http://beta.kasabi.com/ </a:t>
            </a:r>
            <a:r>
              <a:rPr lang="en-US" dirty="0" smtClean="0"/>
              <a:t>- </a:t>
            </a:r>
            <a:r>
              <a:rPr lang="en-US" dirty="0" smtClean="0">
                <a:latin typeface="Cambria" pitchFamily="18" charset="0"/>
              </a:rPr>
              <a:t>Tons of useful </a:t>
            </a:r>
            <a:r>
              <a:rPr lang="en-US" dirty="0" err="1" smtClean="0">
                <a:latin typeface="Cambria" pitchFamily="18" charset="0"/>
              </a:rPr>
              <a:t>curated</a:t>
            </a:r>
            <a:r>
              <a:rPr lang="en-US" dirty="0" smtClean="0">
                <a:latin typeface="Cambria" pitchFamily="18" charset="0"/>
              </a:rPr>
              <a:t> datasets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" y="0"/>
            <a:ext cx="8705849" cy="65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Example of how to use a food-related SPARQL query on a </a:t>
            </a:r>
            <a:r>
              <a:rPr lang="en-US" dirty="0" err="1" smtClean="0"/>
              <a:t>Kasabi</a:t>
            </a:r>
            <a:r>
              <a:rPr lang="en-US" dirty="0" smtClean="0"/>
              <a:t> dataset</a:t>
            </a:r>
            <a:endParaRPr lang="en-US" dirty="0" smtClean="0">
              <a:latin typeface="Cambr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4"/>
            <a:ext cx="9144000" cy="587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8438" y="2371724"/>
            <a:ext cx="586287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305550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Using RDF in </a:t>
            </a:r>
            <a:r>
              <a:rPr lang="en-US" dirty="0" err="1" smtClean="0"/>
              <a:t>Drupal</a:t>
            </a:r>
            <a:r>
              <a:rPr lang="en-US" dirty="0" smtClean="0"/>
              <a:t> 7  - </a:t>
            </a:r>
            <a:r>
              <a:rPr lang="en-US" dirty="0" smtClean="0">
                <a:hlinkClick r:id="rId2"/>
              </a:rPr>
              <a:t>https://www.ibm.com/developerworks/web/library/wa-rdf/</a:t>
            </a:r>
            <a:r>
              <a:rPr lang="en-US" dirty="0" smtClean="0"/>
              <a:t> and </a:t>
            </a:r>
            <a:r>
              <a:rPr lang="en-US" dirty="0" smtClean="0">
                <a:hlinkClick r:id="rId3"/>
              </a:rPr>
              <a:t>http://www.ibm.com/developerworks/library/wa-datasets/</a:t>
            </a:r>
            <a:endParaRPr lang="en-US" dirty="0" smtClean="0"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99884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0" y="2086493"/>
            <a:ext cx="6286500" cy="396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Ontotext</a:t>
            </a:r>
            <a:r>
              <a:rPr lang="en-US" dirty="0" smtClean="0"/>
              <a:t> – </a:t>
            </a:r>
            <a:r>
              <a:rPr lang="en-US" dirty="0" smtClean="0">
                <a:hlinkClick r:id="rId2"/>
              </a:rPr>
              <a:t>http://www.ontotext.com/</a:t>
            </a:r>
            <a:r>
              <a:rPr lang="en-US" dirty="0" smtClean="0"/>
              <a:t> - Semantic Tech provider of RDF databases (OWLIM) </a:t>
            </a:r>
            <a:endParaRPr lang="en-US" dirty="0" smtClean="0"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9575"/>
            <a:ext cx="9128935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5315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  <a:hlinkClick r:id="rId2"/>
              </a:rPr>
              <a:t>Sindice.com</a:t>
            </a:r>
            <a:r>
              <a:rPr lang="en-US" sz="2400" dirty="0" smtClean="0">
                <a:latin typeface="Cambria" pitchFamily="18" charset="0"/>
              </a:rPr>
              <a:t> – Semantic web search engine. Good way to see what sites are doing with linked data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223838"/>
            <a:ext cx="7666037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29325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  <a:hlinkClick r:id="rId2"/>
              </a:rPr>
              <a:t>Sig.ma</a:t>
            </a:r>
            <a:r>
              <a:rPr lang="en-US" sz="2400" dirty="0" smtClean="0">
                <a:latin typeface="Cambria" pitchFamily="18" charset="0"/>
              </a:rPr>
              <a:t> – Semantic web search engine by term. Lets you choose sources and provides embedding options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34010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479" y="1814513"/>
            <a:ext cx="8150746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57890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There’s a ton of resources on the web to get you started</a:t>
            </a:r>
          </a:p>
        </p:txBody>
      </p:sp>
      <p:sp>
        <p:nvSpPr>
          <p:cNvPr id="3" name="Rectangle 2"/>
          <p:cNvSpPr/>
          <p:nvPr/>
        </p:nvSpPr>
        <p:spPr>
          <a:xfrm>
            <a:off x="123824" y="1009650"/>
            <a:ext cx="6838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http://www.linkeddatatools.com/semantic-web-basics</a:t>
            </a:r>
            <a:endParaRPr lang="en-US" dirty="0" smtClean="0"/>
          </a:p>
          <a:p>
            <a:r>
              <a:rPr lang="en-US" dirty="0" smtClean="0"/>
              <a:t>Semantic Web Primer – Start Here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3824" y="3067050"/>
            <a:ext cx="7010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http://www.ibm.com/developerworks/library/x-disprdf/index.html</a:t>
            </a:r>
            <a:endParaRPr lang="en-US" dirty="0" smtClean="0"/>
          </a:p>
          <a:p>
            <a:r>
              <a:rPr lang="en-US" dirty="0" smtClean="0"/>
              <a:t>IBM Developer Works tutorial on how to combine data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Other Linked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Dat</a:t>
            </a:r>
            <a:r>
              <a:rPr lang="en-US" sz="3600" dirty="0" smtClean="0">
                <a:latin typeface="Cambria" pitchFamily="18" charset="0"/>
                <a:ea typeface="+mj-ea"/>
                <a:cs typeface="+mj-cs"/>
              </a:rPr>
              <a:t>a Resources on the Web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3824" y="3713381"/>
            <a:ext cx="8820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http://searchnewscentral.com/20110207129/Technical/rdfa-the-inside-story-from-best-buy.html</a:t>
            </a:r>
            <a:endParaRPr lang="en-US" dirty="0" smtClean="0"/>
          </a:p>
          <a:p>
            <a:r>
              <a:rPr lang="en-US" dirty="0" smtClean="0"/>
              <a:t>Interview with Jay Myers, Lead Development Engineer for Best Buy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3823" y="2302312"/>
            <a:ext cx="8115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http://www.w3.org/2011/Talks/0607-SemTech-RDFa-IH/Talk.pdf</a:t>
            </a:r>
            <a:endParaRPr lang="en-US" dirty="0" smtClean="0"/>
          </a:p>
          <a:p>
            <a:r>
              <a:rPr lang="en-US" dirty="0" smtClean="0"/>
              <a:t>Great intro to </a:t>
            </a:r>
            <a:r>
              <a:rPr lang="en-US" dirty="0" err="1" smtClean="0"/>
              <a:t>RDFa</a:t>
            </a:r>
            <a:r>
              <a:rPr lang="en-US" dirty="0" smtClean="0"/>
              <a:t> and highlights Best Buy, Overstock, Examiner.com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3824" y="4781550"/>
            <a:ext cx="68389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/>
              <a:t>Twitter folks to follow (who have SEO/SEM crossover): </a:t>
            </a:r>
          </a:p>
          <a:p>
            <a:r>
              <a:rPr lang="en-US" dirty="0" smtClean="0"/>
              <a:t>Aaron Bradley - </a:t>
            </a:r>
            <a:r>
              <a:rPr lang="en-US" dirty="0" smtClean="0">
                <a:hlinkClick r:id="rId6"/>
              </a:rPr>
              <a:t>@</a:t>
            </a:r>
            <a:r>
              <a:rPr lang="en-US" dirty="0" err="1" smtClean="0">
                <a:hlinkClick r:id="rId6"/>
              </a:rPr>
              <a:t>aaranged</a:t>
            </a:r>
            <a:r>
              <a:rPr lang="en-US" dirty="0" smtClean="0"/>
              <a:t> – </a:t>
            </a:r>
            <a:r>
              <a:rPr lang="en-US" dirty="0" err="1" smtClean="0"/>
              <a:t>SEOskeptic</a:t>
            </a:r>
            <a:r>
              <a:rPr lang="en-US" dirty="0" smtClean="0"/>
              <a:t> blog is a must read</a:t>
            </a:r>
          </a:p>
          <a:p>
            <a:r>
              <a:rPr lang="en-US" dirty="0" smtClean="0"/>
              <a:t>Sean </a:t>
            </a:r>
            <a:r>
              <a:rPr lang="en-US" dirty="0" err="1" smtClean="0"/>
              <a:t>Golliher</a:t>
            </a:r>
            <a:r>
              <a:rPr lang="en-US" dirty="0" smtClean="0"/>
              <a:t> - </a:t>
            </a:r>
            <a:r>
              <a:rPr lang="en-US" dirty="0" smtClean="0">
                <a:hlinkClick r:id="rId7"/>
              </a:rPr>
              <a:t>@</a:t>
            </a:r>
            <a:r>
              <a:rPr lang="en-US" dirty="0" err="1" smtClean="0">
                <a:hlinkClick r:id="rId7"/>
              </a:rPr>
              <a:t>SeanGolliher</a:t>
            </a:r>
            <a:r>
              <a:rPr lang="en-US" dirty="0" smtClean="0"/>
              <a:t> – Publisher of SEMJ – writes on </a:t>
            </a:r>
            <a:r>
              <a:rPr lang="en-US" dirty="0" err="1" smtClean="0"/>
              <a:t>SEMtech</a:t>
            </a:r>
            <a:endParaRPr lang="en-US" dirty="0" smtClean="0"/>
          </a:p>
          <a:p>
            <a:r>
              <a:rPr lang="en-US" dirty="0" smtClean="0"/>
              <a:t>Jay Myers - </a:t>
            </a:r>
            <a:r>
              <a:rPr lang="en-US" dirty="0" smtClean="0">
                <a:hlinkClick r:id="rId8"/>
              </a:rPr>
              <a:t>@</a:t>
            </a:r>
            <a:r>
              <a:rPr lang="en-US" dirty="0" err="1" smtClean="0">
                <a:hlinkClick r:id="rId8"/>
              </a:rPr>
              <a:t>jaymyers</a:t>
            </a:r>
            <a:r>
              <a:rPr lang="en-US" dirty="0" smtClean="0"/>
              <a:t> – Best Buy lead dev and </a:t>
            </a:r>
            <a:r>
              <a:rPr lang="en-US" dirty="0" err="1" smtClean="0"/>
              <a:t>RDFa</a:t>
            </a:r>
            <a:r>
              <a:rPr lang="en-US" dirty="0" smtClean="0"/>
              <a:t> proponent</a:t>
            </a: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3824" y="1655981"/>
            <a:ext cx="8115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9"/>
              </a:rPr>
              <a:t>http://semanticweb.com/introduction-to-rdf_b17953 </a:t>
            </a:r>
            <a:r>
              <a:rPr lang="en-US" dirty="0" smtClean="0"/>
              <a:t> - Dead simple intro to RDF and associated vocabularies and tools. SemanticWeb.com rules.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A winner is everyone!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66725" y="914400"/>
            <a:ext cx="8343900" cy="10477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076450"/>
            <a:ext cx="8343900" cy="2305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900" dirty="0" smtClean="0">
                <a:solidFill>
                  <a:srgbClr val="92D050"/>
                </a:solidFill>
                <a:latin typeface="Cambria" pitchFamily="18" charset="0"/>
              </a:rPr>
              <a:t>Users: </a:t>
            </a:r>
            <a:r>
              <a:rPr lang="en-US" sz="3900" dirty="0" smtClean="0">
                <a:latin typeface="Cambria" pitchFamily="18" charset="0"/>
              </a:rPr>
              <a:t>Kick ass content in one place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Search Engines: </a:t>
            </a:r>
            <a:r>
              <a:rPr lang="en-US" sz="3900" dirty="0" smtClean="0">
                <a:latin typeface="Cambria" pitchFamily="18" charset="0"/>
              </a:rPr>
              <a:t>More reliable data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900" dirty="0" smtClean="0">
                <a:solidFill>
                  <a:srgbClr val="FF0000"/>
                </a:solidFill>
                <a:latin typeface="Cambria" pitchFamily="18" charset="0"/>
              </a:rPr>
              <a:t>You: </a:t>
            </a:r>
            <a:r>
              <a:rPr lang="en-US" sz="3900" dirty="0" smtClean="0">
                <a:latin typeface="Cambria" pitchFamily="18" charset="0"/>
              </a:rPr>
              <a:t>Happy Users. Money. Vacations.</a:t>
            </a:r>
            <a:endParaRPr lang="en-US" sz="3900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6400" dirty="0" smtClean="0"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6400" dirty="0" smtClean="0"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Linked Data + The Long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Tail. Who wins?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20ved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41" y="1276350"/>
            <a:ext cx="4806371" cy="541972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David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Mihm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wears trucker hats!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3050" y="2095500"/>
            <a:ext cx="62198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ambria" pitchFamily="18" charset="0"/>
              </a:rPr>
              <a:t>Thank you! Q+A Time</a:t>
            </a:r>
          </a:p>
          <a:p>
            <a:pPr algn="ctr"/>
            <a:endParaRPr lang="en-US" sz="3200" dirty="0" smtClean="0">
              <a:latin typeface="Cambria" pitchFamily="18" charset="0"/>
            </a:endParaRPr>
          </a:p>
          <a:p>
            <a:pPr algn="ctr"/>
            <a:r>
              <a:rPr lang="en-US" sz="3200" dirty="0" smtClean="0">
                <a:latin typeface="Cambria" pitchFamily="18" charset="0"/>
              </a:rPr>
              <a:t>matthew@audiencewise.com</a:t>
            </a:r>
          </a:p>
          <a:p>
            <a:pPr algn="ctr"/>
            <a:endParaRPr lang="en-US" sz="3200" dirty="0" smtClean="0">
              <a:latin typeface="Cambria" pitchFamily="18" charset="0"/>
            </a:endParaRPr>
          </a:p>
          <a:p>
            <a:pPr algn="ctr"/>
            <a:r>
              <a:rPr lang="en-US" sz="3200" dirty="0" smtClean="0">
                <a:latin typeface="Cambria" pitchFamily="18" charset="0"/>
              </a:rPr>
              <a:t>twitter: </a:t>
            </a:r>
            <a:r>
              <a:rPr lang="en-US" sz="3200" dirty="0" smtClean="0">
                <a:latin typeface="Cambria" pitchFamily="18" charset="0"/>
                <a:hlinkClick r:id="rId2"/>
              </a:rPr>
              <a:t>@</a:t>
            </a:r>
            <a:r>
              <a:rPr lang="en-US" sz="3200" dirty="0" err="1" smtClean="0">
                <a:latin typeface="Cambria" pitchFamily="18" charset="0"/>
                <a:hlinkClick r:id="rId2"/>
              </a:rPr>
              <a:t>matthewjbrown</a:t>
            </a:r>
            <a:endParaRPr lang="en-US" sz="3200" dirty="0" smtClean="0">
              <a:latin typeface="Cambria" pitchFamily="18" charset="0"/>
            </a:endParaRPr>
          </a:p>
          <a:p>
            <a:pPr algn="ctr"/>
            <a:endParaRPr lang="en-US" sz="3200" dirty="0" smtClean="0">
              <a:latin typeface="Cambria" pitchFamily="18" charset="0"/>
            </a:endParaRPr>
          </a:p>
          <a:p>
            <a:pPr algn="ctr"/>
            <a:r>
              <a:rPr lang="en-US" sz="3200" dirty="0" smtClean="0">
                <a:latin typeface="Cambria" pitchFamily="18" charset="0"/>
                <a:hlinkClick r:id="rId3"/>
              </a:rPr>
              <a:t>LinkedIn: </a:t>
            </a:r>
            <a:r>
              <a:rPr lang="en-US" sz="3200" dirty="0" err="1" smtClean="0">
                <a:latin typeface="Cambria" pitchFamily="18" charset="0"/>
                <a:hlinkClick r:id="rId3"/>
              </a:rPr>
              <a:t>MatthewBrownPDX</a:t>
            </a:r>
            <a:endParaRPr lang="en-US" sz="3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Strategies</a:t>
            </a:r>
            <a:r>
              <a:rPr kumimoji="0" lang="en-US" sz="36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for Right Now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7412" name="Picture 4" descr="http://farm3.static.flickr.com/2449/4099404952_2403cd65ba_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3596"/>
            <a:ext cx="9144000" cy="6054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91226"/>
            <a:ext cx="9143999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Sample of Panda-affected sites across different verticals. </a:t>
            </a:r>
          </a:p>
          <a:p>
            <a:pPr algn="ctr"/>
            <a:r>
              <a:rPr lang="en-US" sz="2400" dirty="0" smtClean="0">
                <a:latin typeface="Cambria" pitchFamily="18" charset="0"/>
              </a:rPr>
              <a:t>Surprises: Page Load Time and # of links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571500" y="219075"/>
          <a:ext cx="8153400" cy="577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200025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Links and social signals won’t save you from low quality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7825"/>
            <a:ext cx="91440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2819401" y="3124199"/>
            <a:ext cx="1771650" cy="8096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The Content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1790699" y="3522661"/>
            <a:ext cx="102870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Robtex.com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– Useful</a:t>
            </a:r>
            <a:r>
              <a:rPr lang="en-US" sz="4400" dirty="0" smtClean="0">
                <a:latin typeface="Cambria" pitchFamily="18" charset="0"/>
                <a:ea typeface="+mj-ea"/>
                <a:cs typeface="+mj-cs"/>
              </a:rPr>
              <a:t> </a:t>
            </a:r>
            <a:r>
              <a:rPr lang="en-US" sz="3600" dirty="0" smtClean="0">
                <a:latin typeface="Cambria" pitchFamily="18" charset="0"/>
                <a:ea typeface="+mj-ea"/>
                <a:cs typeface="+mj-cs"/>
              </a:rPr>
              <a:t>but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Invisible.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2413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2" y="1139102"/>
            <a:ext cx="3214688" cy="525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200025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itchFamily="18" charset="0"/>
              </a:rPr>
              <a:t>Best clues: What Google ranks even if it doesn’t have links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1"/>
            <a:ext cx="6524626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" y="695325"/>
            <a:ext cx="917257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solidFill>
            <a:schemeClr val="accent1">
              <a:shade val="95000"/>
              <a:satMod val="105000"/>
            </a:schemeClr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3865</TotalTime>
  <Words>974</Words>
  <Application>Microsoft Office PowerPoint</Application>
  <PresentationFormat>On-screen Show (4:3)</PresentationFormat>
  <Paragraphs>169</Paragraphs>
  <Slides>59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Panda-Proofing: Sitewide Strategies</vt:lpstr>
      <vt:lpstr>Slide 11</vt:lpstr>
      <vt:lpstr>Slide 12</vt:lpstr>
      <vt:lpstr>Slide 13</vt:lpstr>
      <vt:lpstr>Panda-Proofing: Page Level Strategies</vt:lpstr>
      <vt:lpstr>Slide 15</vt:lpstr>
      <vt:lpstr>Slide 16</vt:lpstr>
      <vt:lpstr>Slide 17</vt:lpstr>
      <vt:lpstr>Maximizing Social Signals</vt:lpstr>
      <vt:lpstr>Slide 19</vt:lpstr>
      <vt:lpstr>Slide 20</vt:lpstr>
      <vt:lpstr>Slide 21</vt:lpstr>
      <vt:lpstr>Slide 22</vt:lpstr>
      <vt:lpstr>Slide 23</vt:lpstr>
      <vt:lpstr>Get started with structured data</vt:lpstr>
      <vt:lpstr>Slide 25</vt:lpstr>
      <vt:lpstr>Slide 26</vt:lpstr>
      <vt:lpstr>Slide 27</vt:lpstr>
      <vt:lpstr>Slide 28</vt:lpstr>
      <vt:lpstr>Slide 29</vt:lpstr>
      <vt:lpstr>The dilemma: Making great content that’s scalable and profitable.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Make *unique* content using your own data combined with Linked Open Data!</vt:lpstr>
      <vt:lpstr>Linked Data Resources and Tools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Flynn</dc:creator>
  <cp:lastModifiedBy>Matthew Brown</cp:lastModifiedBy>
  <cp:revision>884</cp:revision>
  <dcterms:created xsi:type="dcterms:W3CDTF">2011-01-31T18:46:50Z</dcterms:created>
  <dcterms:modified xsi:type="dcterms:W3CDTF">2011-07-28T05:50:16Z</dcterms:modified>
</cp:coreProperties>
</file>